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notesSlides/notesSlide3.xml" ContentType="application/vnd.openxmlformats-officedocument.presentationml.notesSlide+xml"/>
  <Override PartName="/ppt/media/image4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.jpeg" ContentType="image/jpeg"/>
  <Override PartName="/ppt/notesSlides/notesSlide6.xml" ContentType="application/vnd.openxmlformats-officedocument.presentationml.notesSlide+xml"/>
  <Override PartName="/ppt/media/image6.jpeg" ContentType="image/jpeg"/>
  <Override PartName="/ppt/notesSlides/notesSlide7.xml" ContentType="application/vnd.openxmlformats-officedocument.presentationml.notesSlide+xml"/>
  <Override PartName="/ppt/media/image7.jpeg" ContentType="image/jpeg"/>
  <Override PartName="/ppt/notesSlides/notesSlide8.xml" ContentType="application/vnd.openxmlformats-officedocument.presentationml.notesSlide+xml"/>
  <Override PartName="/ppt/media/image8.jpeg" ContentType="image/jpeg"/>
  <Override PartName="/ppt/notesSlides/notesSlide9.xml" ContentType="application/vnd.openxmlformats-officedocument.presentationml.notesSlide+xml"/>
  <Override PartName="/ppt/media/image9.jpeg" ContentType="image/jpeg"/>
  <Override PartName="/ppt/notesSlides/notesSlide10.xml" ContentType="application/vnd.openxmlformats-officedocument.presentationml.notesSlide+xml"/>
  <Override PartName="/ppt/media/image10.jpeg" ContentType="image/jpeg"/>
  <Override PartName="/ppt/notesSlides/notesSlide11.xml" ContentType="application/vnd.openxmlformats-officedocument.presentationml.notesSlide+xml"/>
  <Override PartName="/ppt/media/image11.jpeg" ContentType="image/jpeg"/>
  <Override PartName="/ppt/notesSlides/notesSlide12.xml" ContentType="application/vnd.openxmlformats-officedocument.presentationml.notesSlide+xml"/>
  <Override PartName="/ppt/media/image12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notesSlides/notesSlide15.xml" ContentType="application/vnd.openxmlformats-officedocument.presentationml.notesSlide+xml"/>
  <Override PartName="/ppt/media/image17.jpeg" ContentType="image/jpeg"/>
  <Override PartName="/ppt/media/image18.jpeg" ContentType="image/jpeg"/>
  <Override PartName="/ppt/notesSlides/notesSlide16.xml" ContentType="application/vnd.openxmlformats-officedocument.presentationml.notesSlide+xml"/>
  <Override PartName="/ppt/media/image19.jpeg" ContentType="image/jpeg"/>
  <Override PartName="/ppt/notesSlides/notesSlide17.xml" ContentType="application/vnd.openxmlformats-officedocument.presentationml.notesSlide+xml"/>
  <Override PartName="/ppt/media/image20.jpeg" ContentType="image/jpeg"/>
  <Override PartName="/ppt/notesSlides/notesSlide18.xml" ContentType="application/vnd.openxmlformats-officedocument.presentationml.notesSlide+xml"/>
  <Override PartName="/ppt/media/image21.jpeg" ContentType="image/jpeg"/>
  <Override PartName="/ppt/notesSlides/notesSlide19.xml" ContentType="application/vnd.openxmlformats-officedocument.presentationml.notesSlide+xml"/>
  <Override PartName="/ppt/media/image22.jpeg" ContentType="image/jpeg"/>
  <Override PartName="/ppt/notesSlides/notesSlide20.xml" ContentType="application/vnd.openxmlformats-officedocument.presentationml.notesSlide+xml"/>
  <Override PartName="/ppt/media/image23.jpeg" ContentType="image/jpeg"/>
  <Override PartName="/ppt/notesSlides/notesSlide21.xml" ContentType="application/vnd.openxmlformats-officedocument.presentationml.notesSlide+xml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notesSlides/notesSlide22.xml" ContentType="application/vnd.openxmlformats-officedocument.presentationml.notesSlide+xml"/>
  <Override PartName="/ppt/media/image29.jpeg" ContentType="image/jpeg"/>
  <Override PartName="/ppt/media/image30.jpeg" ContentType="image/jpeg"/>
  <Override PartName="/ppt/notesSlides/notesSlide23.xml" ContentType="application/vnd.openxmlformats-officedocument.presentationml.notesSlide+xml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42.jpeg" ContentType="image/jpeg"/>
  <Override PartName="/ppt/notesSlides/notesSlide26.xml" ContentType="application/vnd.openxmlformats-officedocument.presentationml.notesSlide+xml"/>
  <Override PartName="/ppt/media/image43.jpeg" ContentType="image/jpeg"/>
  <Override PartName="/ppt/notesSlides/notesSlide27.xml" ContentType="application/vnd.openxmlformats-officedocument.presentationml.notesSlide+xml"/>
  <Override PartName="/ppt/media/image44.jpeg" ContentType="image/jpeg"/>
  <Override PartName="/ppt/notesSlides/notesSlide28.xml" ContentType="application/vnd.openxmlformats-officedocument.presentationml.notesSlide+xml"/>
  <Override PartName="/ppt/media/image45.jpeg" ContentType="image/jpeg"/>
  <Override PartName="/ppt/media/image46.jpeg" ContentType="image/jpeg"/>
  <Override PartName="/ppt/notesSlides/notesSlide29.xml" ContentType="application/vnd.openxmlformats-officedocument.presentationml.notesSlide+xml"/>
  <Override PartName="/ppt/media/image47.jpeg" ContentType="image/jpeg"/>
  <Override PartName="/ppt/notesSlides/notesSlide30.xml" ContentType="application/vnd.openxmlformats-officedocument.presentationml.notesSlide+xml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notesSlides/notesSlide31.xml" ContentType="application/vnd.openxmlformats-officedocument.presentationml.notesSlide+xml"/>
  <Override PartName="/ppt/media/image55.jpeg" ContentType="image/jpeg"/>
  <Override PartName="/ppt/notesSlides/notesSlide32.xml" ContentType="application/vnd.openxmlformats-officedocument.presentationml.notesSlide+xml"/>
  <Override PartName="/ppt/media/image56.jpeg" ContentType="image/jpeg"/>
  <Override PartName="/ppt/notesSlides/notesSlide33.xml" ContentType="application/vnd.openxmlformats-officedocument.presentationml.notesSlide+xml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notesSlides/notesSlide34.xml" ContentType="application/vnd.openxmlformats-officedocument.presentationml.notesSlide+xml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18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19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0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21.xml.rels><?xml version="1.0" encoding="UTF-8" standalone="yes"?>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2.xml.rels><?xml version="1.0" encoding="UTF-8" standalone="yes"?>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23.xml.rels><?xml version="1.0" encoding="UTF-8" standalone="yes"?>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24.xml.rels><?xml version="1.0" encoding="UTF-8" standalone="yes"?>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25.xml.rels><?xml version="1.0" encoding="UTF-8" standalone="yes"?>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26.xml.rels><?xml version="1.0" encoding="UTF-8" standalone="yes"?>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27.xml.rels><?xml version="1.0" encoding="UTF-8" standalone="yes"?>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28.xml.rels><?xml version="1.0" encoding="UTF-8" standalone="yes"?>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29.xml.rels><?xml version="1.0" encoding="UTF-8" standalone="yes"?>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0.xml.rels><?xml version="1.0" encoding="UTF-8" standalone="yes"?>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31.xml.rels><?xml version="1.0" encoding="UTF-8" standalone="yes"?>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32.xml.rels><?xml version="1.0" encoding="UTF-8" standalone="yes"?>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33.xml.rels><?xml version="1.0" encoding="UTF-8" standalone="yes"?>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34.xml.rels><?xml version="1.0" encoding="UTF-8" standalone="yes"?>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primary care (and physicians), 15 - 30% of encounters deemed difficult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patient bias against physician due to demographics (race, ethnicity, sex, gender, disability, etc.) - 59% physicians reporting bias in one survey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younger than 40 years old (maybe?) - may reflect inexperienced and lower confidence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maybe female gender? (misogyny? greater responsibilities on females in general?)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mood and anxiety disorders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working more than 55 hours per week (maybe)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hape 3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bias about who is as “good” vs. “bad” patient - good: cultural health capital; language facility; practice attitude about learning stuff, buys into biomedical approach; bad: lower health literacy and capital - considered guilty of causing or perpetrating their illness (inequality due to class and race)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hape 3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productivity pressures, unexpected schedule changes (related to staffing)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hape 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clinical focus more on patient pathophysiological needs, rather than client psychological needs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easier access to medical information, potentially leading to more questions or correcting misinformation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hape 3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interruptions in conversation (both patient and physician)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impacts teams, quality of life, recruitment, retention, staffing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repeating words and sentences, each time at a louder volume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hape 3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disengagement (stereotyped phrases that don’t mean anything and serve to end discussion)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hape 3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frustrated success (doing everything “right”, but expected outcome is not happening)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hape 3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emotions can tell you something about the patient’s emotions and internal experiences. Check your own biases.</a:t>
            </a:r>
          </a:p>
          <a:p>
            <a:pPr marL="305593" indent="-305593">
              <a:buSzPct val="145000"/>
              <a:buChar char="-"/>
            </a:pPr>
            <a:r>
              <a:t>Validate patient emotions (and validate your own!). Pay attention to patient’s nonverbal cues (body language, tone of voice, etc.).</a:t>
            </a:r>
          </a:p>
          <a:p>
            <a:pPr marL="305593" indent="-305593">
              <a:buSzPct val="145000"/>
              <a:buChar char="-"/>
            </a:pPr>
            <a:r>
              <a:t>you will always have more power than the patient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hape 4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 your control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hape 4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patient and you are a team. Put the problem in front of you so you can both view it together from the same side (fence analogy). Recruit patient’s help in solving the problem.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hape 4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Acknowledge patient strengths. You are in a position of power. Patients often feel powerless during difficult interactions.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hape 4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Watch how you label patients. The words you use to describe a patient will affect how you think about and approach the patient. (Being right vs. being effective)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hape 4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Learn from this experience to prevent a repeat event in the future (for yourself or your colleagues)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hape 4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supervision, opportunities to talk about patient interactions; learn from others how they approach and cope with difficult interactions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willingness to follow recommendations, seeking care elsewhere, less desired health outcomes, increases in spending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9" name="Shape 4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in with team to see how they’re doing, acknowledge emotional toll (name how you’re feeling; okay to feel angry - if you don’t acknowledge it, it will manifest in different ways)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schedule regular outpatient visits or contacts to provide reassurance and avoid emergency calls and visits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9" name="Shape 4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institutional policies to protect patient interests and support staff</a:t>
            </a:r>
          </a:p>
          <a:p>
            <a:pPr/>
            <a:r>
              <a:t>try to address system factors (time, communication about running late, language interpretation, education to learn about different cultures)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Shape 5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advocate for better systems: better payment, more time, more support, EHR stuff, etc.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hape 5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Learn from this experience to prevent a repeat event in the future (for yourself or your colleagues)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just because any people have any of the factors does not guarantee that there will be difficult interactions; many people have these characteristics and don’t have difficult interactions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personality disorders, mood disorders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somatization</a:t>
            </a:r>
          </a:p>
          <a:p>
            <a:pPr/>
            <a:r>
              <a:t>: conversion of a mental state (such as depression or anxiety) into physical symptoms</a:t>
            </a:r>
          </a:p>
          <a:p>
            <a:pPr/>
            <a:r>
              <a:t>also : the existence of physical bodily complaints in the absence of a known medical condition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chronic pain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perceive that their physical symptoms may mean more than what they are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lower health literacy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5.jpeg"/><Relationship Id="rId6" Type="http://schemas.openxmlformats.org/officeDocument/2006/relationships/image" Target="../media/image1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Relationship Id="rId4" Type="http://schemas.openxmlformats.org/officeDocument/2006/relationships/image" Target="../media/image18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Relationship Id="rId4" Type="http://schemas.openxmlformats.org/officeDocument/2006/relationships/image" Target="../media/image1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19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5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Relationship Id="rId3" Type="http://schemas.openxmlformats.org/officeDocument/2006/relationships/image" Target="../media/image38.jpeg"/><Relationship Id="rId4" Type="http://schemas.openxmlformats.org/officeDocument/2006/relationships/image" Target="../media/image37.jpeg"/><Relationship Id="rId5" Type="http://schemas.openxmlformats.org/officeDocument/2006/relationships/image" Target="../media/image39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Relationship Id="rId3" Type="http://schemas.openxmlformats.org/officeDocument/2006/relationships/image" Target="../media/image38.jpeg"/><Relationship Id="rId4" Type="http://schemas.openxmlformats.org/officeDocument/2006/relationships/image" Target="../media/image41.jpeg"/><Relationship Id="rId5" Type="http://schemas.openxmlformats.org/officeDocument/2006/relationships/image" Target="../media/image37.jpeg"/><Relationship Id="rId6" Type="http://schemas.openxmlformats.org/officeDocument/2006/relationships/image" Target="../media/image3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eg"/><Relationship Id="rId4" Type="http://schemas.openxmlformats.org/officeDocument/2006/relationships/image" Target="../media/image43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eg"/><Relationship Id="rId4" Type="http://schemas.openxmlformats.org/officeDocument/2006/relationships/image" Target="../media/image44.jpeg"/><Relationship Id="rId5" Type="http://schemas.openxmlformats.org/officeDocument/2006/relationships/image" Target="../media/image4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eg"/><Relationship Id="rId4" Type="http://schemas.openxmlformats.org/officeDocument/2006/relationships/image" Target="../media/image44.jpeg"/><Relationship Id="rId5" Type="http://schemas.openxmlformats.org/officeDocument/2006/relationships/image" Target="../media/image43.jpeg"/><Relationship Id="rId6" Type="http://schemas.openxmlformats.org/officeDocument/2006/relationships/image" Target="../media/image45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2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Relationship Id="rId3" Type="http://schemas.openxmlformats.org/officeDocument/2006/relationships/image" Target="../media/image38.jpeg"/><Relationship Id="rId4" Type="http://schemas.openxmlformats.org/officeDocument/2006/relationships/image" Target="../media/image41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eg"/><Relationship Id="rId4" Type="http://schemas.openxmlformats.org/officeDocument/2006/relationships/image" Target="../media/image44.jpeg"/><Relationship Id="rId5" Type="http://schemas.openxmlformats.org/officeDocument/2006/relationships/image" Target="../media/image43.jpeg"/><Relationship Id="rId6" Type="http://schemas.openxmlformats.org/officeDocument/2006/relationships/image" Target="../media/image45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68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eg"/><Relationship Id="rId3" Type="http://schemas.openxmlformats.org/officeDocument/2006/relationships/hyperlink" Target="http://mariayang.org" TargetMode="External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pexels.com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ne1-rs.jpeg" descr="pine1-rs.jpeg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Difficult Interactions in Clinical Setting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1" indent="226313" defTabSz="578358">
              <a:defRPr sz="8514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Difficult Interactions in Clinical Settings</a:t>
            </a:r>
          </a:p>
        </p:txBody>
      </p:sp>
      <p:sp>
        <p:nvSpPr>
          <p:cNvPr id="121" name="Maria Yang, MD…"/>
          <p:cNvSpPr txBox="1"/>
          <p:nvPr>
            <p:ph type="subTitle" sz="quarter" idx="1"/>
          </p:nvPr>
        </p:nvSpPr>
        <p:spPr>
          <a:xfrm>
            <a:off x="1270000" y="8195128"/>
            <a:ext cx="10464800" cy="1130301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</a:p>
          <a:p>
            <a:pPr>
              <a:defRPr sz="2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Maria Yang, MD</a:t>
            </a:r>
          </a:p>
          <a:p>
            <a:pPr>
              <a:defRPr sz="2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15 September 2022</a:t>
            </a:r>
          </a:p>
        </p:txBody>
      </p:sp>
      <p:sp>
        <p:nvSpPr>
          <p:cNvPr id="122" name="2022 Washington Free and Charitable Care Conference"/>
          <p:cNvSpPr txBox="1"/>
          <p:nvPr/>
        </p:nvSpPr>
        <p:spPr>
          <a:xfrm>
            <a:off x="1270000" y="631825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2022 Washington Free and Charitable Care Conference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  <p:pic>
        <p:nvPicPr>
          <p:cNvPr id="165" name="brain250.jpeg" descr="brain25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560393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6" name="psychiatric conditions"/>
          <p:cNvSpPr txBox="1"/>
          <p:nvPr/>
        </p:nvSpPr>
        <p:spPr>
          <a:xfrm>
            <a:off x="2131087" y="2456046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FFFFFF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  <p:sp>
        <p:nvSpPr>
          <p:cNvPr id="171" name="psychiatric conditions"/>
          <p:cNvSpPr txBox="1"/>
          <p:nvPr/>
        </p:nvSpPr>
        <p:spPr>
          <a:xfrm>
            <a:off x="2283487" y="5308103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  <p:pic>
        <p:nvPicPr>
          <p:cNvPr id="172" name="brain250.jpeg" descr="brai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body250.jpeg" descr="body250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4914900" y="1999342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4" name="somatization"/>
          <p:cNvSpPr txBox="1"/>
          <p:nvPr/>
        </p:nvSpPr>
        <p:spPr>
          <a:xfrm>
            <a:off x="6666311" y="2055157"/>
            <a:ext cx="141389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800">
                <a:solidFill>
                  <a:srgbClr val="5E5E5E"/>
                </a:solidFill>
              </a:defRPr>
            </a:lvl1pPr>
          </a:lstStyle>
          <a:p>
            <a:pPr/>
            <a:r>
              <a:t>somatization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  <p:sp>
        <p:nvSpPr>
          <p:cNvPr id="179" name="psychiatric conditions"/>
          <p:cNvSpPr txBox="1"/>
          <p:nvPr/>
        </p:nvSpPr>
        <p:spPr>
          <a:xfrm>
            <a:off x="2283487" y="5308103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  <p:sp>
        <p:nvSpPr>
          <p:cNvPr id="180" name="somatization"/>
          <p:cNvSpPr txBox="1"/>
          <p:nvPr/>
        </p:nvSpPr>
        <p:spPr>
          <a:xfrm>
            <a:off x="5975953" y="5308103"/>
            <a:ext cx="105289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somatization</a:t>
            </a:r>
          </a:p>
        </p:txBody>
      </p:sp>
      <p:pic>
        <p:nvPicPr>
          <p:cNvPr id="181" name="brain250.jpeg" descr="brai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2" name="body250.jpeg" descr="body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4914900" y="1999342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thorns250.jpeg" descr="thorns250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8269406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4" name="pain"/>
          <p:cNvSpPr txBox="1"/>
          <p:nvPr/>
        </p:nvSpPr>
        <p:spPr>
          <a:xfrm>
            <a:off x="10816663" y="3844398"/>
            <a:ext cx="59893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FFFFFF"/>
                </a:solidFill>
              </a:defRPr>
            </a:lvl1pPr>
          </a:lstStyle>
          <a:p>
            <a:pPr/>
            <a:r>
              <a:t>pain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  <p:sp>
        <p:nvSpPr>
          <p:cNvPr id="189" name="psychiatric conditions"/>
          <p:cNvSpPr txBox="1"/>
          <p:nvPr/>
        </p:nvSpPr>
        <p:spPr>
          <a:xfrm>
            <a:off x="2283487" y="5308103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  <p:sp>
        <p:nvSpPr>
          <p:cNvPr id="190" name="somatization"/>
          <p:cNvSpPr txBox="1"/>
          <p:nvPr/>
        </p:nvSpPr>
        <p:spPr>
          <a:xfrm>
            <a:off x="5975953" y="5308103"/>
            <a:ext cx="105289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somatization</a:t>
            </a:r>
          </a:p>
        </p:txBody>
      </p:sp>
      <p:sp>
        <p:nvSpPr>
          <p:cNvPr id="191" name="pain"/>
          <p:cNvSpPr txBox="1"/>
          <p:nvPr/>
        </p:nvSpPr>
        <p:spPr>
          <a:xfrm>
            <a:off x="9642250" y="5308103"/>
            <a:ext cx="42931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pain</a:t>
            </a:r>
          </a:p>
        </p:txBody>
      </p:sp>
      <p:pic>
        <p:nvPicPr>
          <p:cNvPr id="192" name="brain250.jpeg" descr="brai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body250.jpeg" descr="body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4914900" y="1999342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thorns250.jpeg" descr="thorns250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8269406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distortion250.jpeg" descr="distortion250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1560393" y="5729341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6" name="perception"/>
          <p:cNvSpPr txBox="1"/>
          <p:nvPr/>
        </p:nvSpPr>
        <p:spPr>
          <a:xfrm>
            <a:off x="1621529" y="5729341"/>
            <a:ext cx="1267473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900">
                <a:solidFill>
                  <a:srgbClr val="FFFFFF"/>
                </a:solidFill>
              </a:defRPr>
            </a:lvl1pPr>
          </a:lstStyle>
          <a:p>
            <a:pPr/>
            <a:r>
              <a:t>perception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  <p:sp>
        <p:nvSpPr>
          <p:cNvPr id="201" name="psychiatric conditions"/>
          <p:cNvSpPr txBox="1"/>
          <p:nvPr/>
        </p:nvSpPr>
        <p:spPr>
          <a:xfrm>
            <a:off x="2283487" y="5308103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  <p:sp>
        <p:nvSpPr>
          <p:cNvPr id="202" name="somatization"/>
          <p:cNvSpPr txBox="1"/>
          <p:nvPr/>
        </p:nvSpPr>
        <p:spPr>
          <a:xfrm>
            <a:off x="5975953" y="5308103"/>
            <a:ext cx="105289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somatization</a:t>
            </a:r>
          </a:p>
        </p:txBody>
      </p:sp>
      <p:sp>
        <p:nvSpPr>
          <p:cNvPr id="203" name="pain"/>
          <p:cNvSpPr txBox="1"/>
          <p:nvPr/>
        </p:nvSpPr>
        <p:spPr>
          <a:xfrm>
            <a:off x="9642250" y="5308103"/>
            <a:ext cx="42931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pain</a:t>
            </a:r>
          </a:p>
        </p:txBody>
      </p:sp>
      <p:sp>
        <p:nvSpPr>
          <p:cNvPr id="204" name="perception"/>
          <p:cNvSpPr txBox="1"/>
          <p:nvPr/>
        </p:nvSpPr>
        <p:spPr>
          <a:xfrm>
            <a:off x="2696237" y="9083518"/>
            <a:ext cx="9033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perception</a:t>
            </a:r>
          </a:p>
        </p:txBody>
      </p:sp>
      <p:pic>
        <p:nvPicPr>
          <p:cNvPr id="205" name="brain250.jpeg" descr="brai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body250.jpeg" descr="body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4914900" y="1999342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thorns250.jpeg" descr="thorns250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8269406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distortion250.jpeg" descr="distortion250.jpeg"/>
          <p:cNvPicPr>
            <a:picLocks noChangeAspect="1"/>
          </p:cNvPicPr>
          <p:nvPr/>
        </p:nvPicPr>
        <p:blipFill>
          <a:blip r:embed="rId6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5729341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" name="literacy250.jpeg" descr="literacy250.jpeg"/>
          <p:cNvPicPr>
            <a:picLocks noChangeAspect="1"/>
          </p:cNvPicPr>
          <p:nvPr/>
        </p:nvPicPr>
        <p:blipFill>
          <a:blip r:embed="rId7">
            <a:extLst/>
          </a:blip>
          <a:srcRect l="0" t="0" r="0" b="0"/>
          <a:stretch>
            <a:fillRect/>
          </a:stretch>
        </p:blipFill>
        <p:spPr>
          <a:xfrm>
            <a:off x="4914900" y="5729341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0" name="health…"/>
          <p:cNvSpPr txBox="1"/>
          <p:nvPr/>
        </p:nvSpPr>
        <p:spPr>
          <a:xfrm>
            <a:off x="7276575" y="6989841"/>
            <a:ext cx="846507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health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literacy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atient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Patient Factors</a:t>
            </a:r>
          </a:p>
        </p:txBody>
      </p:sp>
      <p:sp>
        <p:nvSpPr>
          <p:cNvPr id="215" name="psychiatric conditions"/>
          <p:cNvSpPr txBox="1"/>
          <p:nvPr/>
        </p:nvSpPr>
        <p:spPr>
          <a:xfrm>
            <a:off x="2283487" y="5308103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  <p:sp>
        <p:nvSpPr>
          <p:cNvPr id="216" name="somatization"/>
          <p:cNvSpPr txBox="1"/>
          <p:nvPr/>
        </p:nvSpPr>
        <p:spPr>
          <a:xfrm>
            <a:off x="5975953" y="5308103"/>
            <a:ext cx="105289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somatization</a:t>
            </a:r>
          </a:p>
        </p:txBody>
      </p:sp>
      <p:sp>
        <p:nvSpPr>
          <p:cNvPr id="217" name="pain"/>
          <p:cNvSpPr txBox="1"/>
          <p:nvPr/>
        </p:nvSpPr>
        <p:spPr>
          <a:xfrm>
            <a:off x="9642250" y="5308103"/>
            <a:ext cx="42931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pain</a:t>
            </a:r>
          </a:p>
        </p:txBody>
      </p:sp>
      <p:sp>
        <p:nvSpPr>
          <p:cNvPr id="218" name="perception"/>
          <p:cNvSpPr txBox="1"/>
          <p:nvPr/>
        </p:nvSpPr>
        <p:spPr>
          <a:xfrm>
            <a:off x="2696237" y="9083518"/>
            <a:ext cx="9033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perception</a:t>
            </a:r>
          </a:p>
        </p:txBody>
      </p:sp>
      <p:sp>
        <p:nvSpPr>
          <p:cNvPr id="219" name="health literacy"/>
          <p:cNvSpPr txBox="1"/>
          <p:nvPr/>
        </p:nvSpPr>
        <p:spPr>
          <a:xfrm>
            <a:off x="5933109" y="9083518"/>
            <a:ext cx="113858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health literacy</a:t>
            </a:r>
          </a:p>
        </p:txBody>
      </p:sp>
      <p:pic>
        <p:nvPicPr>
          <p:cNvPr id="220" name="brain250.jpeg" descr="brai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1" name="body250.jpeg" descr="body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4914900" y="1999342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2" name="thorns250.jpeg" descr="thorns250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8269406" y="1999342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3" name="distortion250.jpeg" descr="distortion250.jpeg"/>
          <p:cNvPicPr>
            <a:picLocks noChangeAspect="1"/>
          </p:cNvPicPr>
          <p:nvPr/>
        </p:nvPicPr>
        <p:blipFill>
          <a:blip r:embed="rId6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1560393" y="5729341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literacy250.jpeg" descr="literacy250.jpeg"/>
          <p:cNvPicPr>
            <a:picLocks noChangeAspect="1"/>
          </p:cNvPicPr>
          <p:nvPr/>
        </p:nvPicPr>
        <p:blipFill>
          <a:blip r:embed="rId7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4914900" y="5729341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5" name="bias250.jpeg" descr="bias250.jpeg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8269406" y="5729341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6" name="bias"/>
          <p:cNvSpPr txBox="1"/>
          <p:nvPr/>
        </p:nvSpPr>
        <p:spPr>
          <a:xfrm>
            <a:off x="8450711" y="5817945"/>
            <a:ext cx="67879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bias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Physician Factors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Physician Factors</a:t>
            </a:r>
          </a:p>
        </p:txBody>
      </p:sp>
      <p:pic>
        <p:nvPicPr>
          <p:cNvPr id="233" name="students250.jpeg" descr="students25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058885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4" name="younger age"/>
          <p:cNvSpPr txBox="1"/>
          <p:nvPr/>
        </p:nvSpPr>
        <p:spPr>
          <a:xfrm>
            <a:off x="3883623" y="2163017"/>
            <a:ext cx="152552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younger 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Physician Factors</a:t>
            </a:r>
          </a:p>
        </p:txBody>
      </p:sp>
      <p:sp>
        <p:nvSpPr>
          <p:cNvPr id="239" name="younger age"/>
          <p:cNvSpPr txBox="1"/>
          <p:nvPr/>
        </p:nvSpPr>
        <p:spPr>
          <a:xfrm>
            <a:off x="3751416" y="5288693"/>
            <a:ext cx="1031597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younger age</a:t>
            </a:r>
          </a:p>
        </p:txBody>
      </p:sp>
      <p:pic>
        <p:nvPicPr>
          <p:cNvPr id="240" name="students250.jpeg" descr="students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58885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womandoctor250.jpeg" descr="womandoctor250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429828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42" name="female"/>
          <p:cNvSpPr txBox="1"/>
          <p:nvPr/>
        </p:nvSpPr>
        <p:spPr>
          <a:xfrm>
            <a:off x="8579650" y="3273359"/>
            <a:ext cx="87172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female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Agenda</a:t>
            </a:r>
          </a:p>
        </p:txBody>
      </p:sp>
      <p:sp>
        <p:nvSpPr>
          <p:cNvPr id="125" name="Contributors to difficult interac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 startAt="1"/>
              <a:defRPr>
                <a:solidFill>
                  <a:srgbClr val="D6D5D5"/>
                </a:solidFill>
              </a:defRPr>
            </a:pPr>
            <a:r>
              <a:t>Contributors to difficult interactions</a:t>
            </a:r>
          </a:p>
          <a:p>
            <a:pPr marL="635000" indent="-635000">
              <a:buSzPct val="100000"/>
              <a:buAutoNum type="arabicPeriod" startAt="1"/>
              <a:defRPr>
                <a:solidFill>
                  <a:srgbClr val="D6D5D5"/>
                </a:solidFill>
              </a:defRPr>
            </a:pPr>
            <a:r>
              <a:t>Recognizing difficult interactions</a:t>
            </a:r>
          </a:p>
          <a:p>
            <a:pPr marL="635000" indent="-635000">
              <a:buSzPct val="100000"/>
              <a:buAutoNum type="arabicPeriod" startAt="1"/>
              <a:defRPr>
                <a:solidFill>
                  <a:srgbClr val="D6D5D5"/>
                </a:solidFill>
              </a:defRPr>
            </a:pPr>
            <a:r>
              <a:t>Strategies to manage and help prevent difficult interactions</a:t>
            </a:r>
          </a:p>
          <a:p>
            <a:pPr marL="635000" indent="-635000">
              <a:buSzPct val="100000"/>
              <a:buAutoNum type="arabicPeriod" startAt="1"/>
              <a:defRPr>
                <a:solidFill>
                  <a:srgbClr val="D6D5D5"/>
                </a:solidFill>
              </a:defRPr>
            </a:pPr>
            <a:r>
              <a:t>Review and questions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Physician Factors</a:t>
            </a:r>
          </a:p>
        </p:txBody>
      </p:sp>
      <p:sp>
        <p:nvSpPr>
          <p:cNvPr id="247" name="younger age"/>
          <p:cNvSpPr txBox="1"/>
          <p:nvPr/>
        </p:nvSpPr>
        <p:spPr>
          <a:xfrm>
            <a:off x="3751416" y="5288693"/>
            <a:ext cx="1031597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younger age</a:t>
            </a:r>
          </a:p>
        </p:txBody>
      </p:sp>
      <p:sp>
        <p:nvSpPr>
          <p:cNvPr id="248" name="female"/>
          <p:cNvSpPr txBox="1"/>
          <p:nvPr/>
        </p:nvSpPr>
        <p:spPr>
          <a:xfrm>
            <a:off x="8130677" y="5288693"/>
            <a:ext cx="606629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female</a:t>
            </a:r>
          </a:p>
        </p:txBody>
      </p:sp>
      <p:pic>
        <p:nvPicPr>
          <p:cNvPr id="249" name="students250.jpeg" descr="students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58885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0" name="womandoctor250.jpeg" descr="womandoctor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6429828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1" name="brain250.jpeg" descr="brain250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3058885" y="5689176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2" name="psychiatric conditions"/>
          <p:cNvSpPr txBox="1"/>
          <p:nvPr/>
        </p:nvSpPr>
        <p:spPr>
          <a:xfrm>
            <a:off x="3620522" y="6146896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FFFFFF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Physician Factors</a:t>
            </a:r>
          </a:p>
        </p:txBody>
      </p:sp>
      <p:sp>
        <p:nvSpPr>
          <p:cNvPr id="257" name="younger age"/>
          <p:cNvSpPr txBox="1"/>
          <p:nvPr/>
        </p:nvSpPr>
        <p:spPr>
          <a:xfrm>
            <a:off x="3751416" y="5288693"/>
            <a:ext cx="1031597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younger age</a:t>
            </a:r>
          </a:p>
        </p:txBody>
      </p:sp>
      <p:sp>
        <p:nvSpPr>
          <p:cNvPr id="258" name="psychiatric conditions"/>
          <p:cNvSpPr txBox="1"/>
          <p:nvPr/>
        </p:nvSpPr>
        <p:spPr>
          <a:xfrm>
            <a:off x="3402808" y="8977182"/>
            <a:ext cx="1728814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psychiatric conditions</a:t>
            </a:r>
          </a:p>
        </p:txBody>
      </p:sp>
      <p:sp>
        <p:nvSpPr>
          <p:cNvPr id="259" name="female"/>
          <p:cNvSpPr txBox="1"/>
          <p:nvPr/>
        </p:nvSpPr>
        <p:spPr>
          <a:xfrm>
            <a:off x="8130677" y="5288693"/>
            <a:ext cx="606629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5E5E5E"/>
                </a:solidFill>
              </a:defRPr>
            </a:lvl1pPr>
          </a:lstStyle>
          <a:p>
            <a:pPr/>
            <a:r>
              <a:t>female</a:t>
            </a:r>
          </a:p>
        </p:txBody>
      </p:sp>
      <p:pic>
        <p:nvPicPr>
          <p:cNvPr id="260" name="students250.jpeg" descr="students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58885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womandoctor250.jpeg" descr="womandoctor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6429828" y="207868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brain250.jpeg" descr="brain250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58885" y="5689176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hourglass250.jpeg" descr="hourglass250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6429828" y="5689176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64" name="&gt; 55 hours/week"/>
          <p:cNvSpPr txBox="1"/>
          <p:nvPr/>
        </p:nvSpPr>
        <p:spPr>
          <a:xfrm>
            <a:off x="8089511" y="7120593"/>
            <a:ext cx="1537526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">
                <a:solidFill>
                  <a:srgbClr val="5E5E5E"/>
                </a:solidFill>
              </a:defRPr>
            </a:lvl1pPr>
          </a:lstStyle>
          <a:p>
            <a:pPr/>
            <a:r>
              <a:t>&gt; 55 hours/week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More 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More Physician Factors</a:t>
            </a:r>
          </a:p>
        </p:txBody>
      </p:sp>
      <p:pic>
        <p:nvPicPr>
          <p:cNvPr id="269" name="poor250.jpeg" descr="poor250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037114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0" name="communication…"/>
          <p:cNvSpPr txBox="1"/>
          <p:nvPr/>
        </p:nvSpPr>
        <p:spPr>
          <a:xfrm>
            <a:off x="7893599" y="3738814"/>
            <a:ext cx="1689812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/>
            </a:pPr>
            <a:r>
              <a:t>communication</a:t>
            </a:r>
          </a:p>
          <a:p>
            <a:pPr>
              <a:defRPr b="0" sz="1800"/>
            </a:pPr>
            <a:r>
              <a:t>skills</a:t>
            </a:r>
          </a:p>
        </p:txBody>
      </p:sp>
      <p:sp>
        <p:nvSpPr>
          <p:cNvPr id="271" name="psychosocial discomfort"/>
          <p:cNvSpPr txBox="1"/>
          <p:nvPr/>
        </p:nvSpPr>
        <p:spPr>
          <a:xfrm>
            <a:off x="3179735" y="2364524"/>
            <a:ext cx="288975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FFFFFF"/>
                </a:solidFill>
              </a:defRPr>
            </a:lvl1pPr>
          </a:lstStyle>
          <a:p>
            <a:pPr/>
            <a:r>
              <a:t>psychosocial discomfort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More 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More Physician Factors</a:t>
            </a:r>
          </a:p>
        </p:txBody>
      </p:sp>
      <p:pic>
        <p:nvPicPr>
          <p:cNvPr id="274" name="poor250.jpeg" descr="poor250.jpe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37114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5" name="communication250.jpeg" descr="communication25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451599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6" name="communication…"/>
          <p:cNvSpPr txBox="1"/>
          <p:nvPr/>
        </p:nvSpPr>
        <p:spPr>
          <a:xfrm>
            <a:off x="7893599" y="3738814"/>
            <a:ext cx="1689812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/>
            </a:pPr>
            <a:r>
              <a:t>communication</a:t>
            </a:r>
          </a:p>
          <a:p>
            <a:pPr>
              <a:defRPr b="0" sz="1800"/>
            </a:pPr>
            <a:r>
              <a:t>skills</a:t>
            </a:r>
          </a:p>
        </p:txBody>
      </p:sp>
      <p:sp>
        <p:nvSpPr>
          <p:cNvPr id="277" name="psychosocial discomfort"/>
          <p:cNvSpPr txBox="1"/>
          <p:nvPr/>
        </p:nvSpPr>
        <p:spPr>
          <a:xfrm>
            <a:off x="3457281" y="4905627"/>
            <a:ext cx="233466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psychosocial discomfort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More 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More Physician Factors</a:t>
            </a:r>
          </a:p>
        </p:txBody>
      </p:sp>
      <p:pic>
        <p:nvPicPr>
          <p:cNvPr id="280" name="poor250.jpeg" descr="poor250.jpe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37114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1" name="communication250.jpeg" descr="communicatio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6451599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2" name="trauma250.jpeg" descr="trauma250.jpe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3037114" y="5718628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3" name="past trauma"/>
          <p:cNvSpPr txBox="1"/>
          <p:nvPr/>
        </p:nvSpPr>
        <p:spPr>
          <a:xfrm>
            <a:off x="3044114" y="5873003"/>
            <a:ext cx="147421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FFFFFF"/>
                </a:solidFill>
              </a:defRPr>
            </a:lvl1pPr>
          </a:lstStyle>
          <a:p>
            <a:pPr/>
            <a:r>
              <a:t>past trauma</a:t>
            </a:r>
          </a:p>
        </p:txBody>
      </p:sp>
      <p:sp>
        <p:nvSpPr>
          <p:cNvPr id="284" name="psychosocial discomfort"/>
          <p:cNvSpPr txBox="1"/>
          <p:nvPr/>
        </p:nvSpPr>
        <p:spPr>
          <a:xfrm>
            <a:off x="3457281" y="4905627"/>
            <a:ext cx="233466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psychosocial discomfort</a:t>
            </a:r>
          </a:p>
        </p:txBody>
      </p:sp>
      <p:sp>
        <p:nvSpPr>
          <p:cNvPr id="285" name="communication skills"/>
          <p:cNvSpPr txBox="1"/>
          <p:nvPr/>
        </p:nvSpPr>
        <p:spPr>
          <a:xfrm>
            <a:off x="7031482" y="4905627"/>
            <a:ext cx="201523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communication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More Physician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More Physician Factors</a:t>
            </a:r>
          </a:p>
        </p:txBody>
      </p:sp>
      <p:pic>
        <p:nvPicPr>
          <p:cNvPr id="288" name="poor250.jpeg" descr="poor250.jpe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37114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communication250.jpeg" descr="communication250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6451599" y="2217057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0" name="trauma250.jpeg" descr="trauma25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0" t="0" r="0" b="0"/>
          <a:stretch>
            <a:fillRect/>
          </a:stretch>
        </p:blipFill>
        <p:spPr>
          <a:xfrm>
            <a:off x="3037114" y="5718628"/>
            <a:ext cx="31750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bias250.jpeg" descr="bias250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451600" y="5718628"/>
            <a:ext cx="31750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" y="0"/>
                </a:moveTo>
                <a:cubicBezTo>
                  <a:pt x="1412" y="0"/>
                  <a:pt x="1123" y="1"/>
                  <a:pt x="818" y="97"/>
                </a:cubicBezTo>
                <a:cubicBezTo>
                  <a:pt x="483" y="219"/>
                  <a:pt x="219" y="483"/>
                  <a:pt x="97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97" y="20782"/>
                </a:cubicBezTo>
                <a:cubicBezTo>
                  <a:pt x="219" y="21117"/>
                  <a:pt x="483" y="21381"/>
                  <a:pt x="818" y="21503"/>
                </a:cubicBezTo>
                <a:cubicBezTo>
                  <a:pt x="1124" y="21600"/>
                  <a:pt x="1414" y="21600"/>
                  <a:pt x="1982" y="21600"/>
                </a:cubicBezTo>
                <a:lnTo>
                  <a:pt x="19610" y="21600"/>
                </a:lnTo>
                <a:cubicBezTo>
                  <a:pt x="20187" y="21600"/>
                  <a:pt x="20476" y="21600"/>
                  <a:pt x="20782" y="21503"/>
                </a:cubicBezTo>
                <a:cubicBezTo>
                  <a:pt x="21117" y="21381"/>
                  <a:pt x="21381" y="21117"/>
                  <a:pt x="21503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03" y="818"/>
                </a:cubicBezTo>
                <a:cubicBezTo>
                  <a:pt x="21381" y="483"/>
                  <a:pt x="21117" y="219"/>
                  <a:pt x="20782" y="97"/>
                </a:cubicBezTo>
                <a:cubicBezTo>
                  <a:pt x="20476" y="0"/>
                  <a:pt x="20186" y="0"/>
                  <a:pt x="19618" y="0"/>
                </a:cubicBezTo>
                <a:lnTo>
                  <a:pt x="198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2" name="bias"/>
          <p:cNvSpPr txBox="1"/>
          <p:nvPr/>
        </p:nvSpPr>
        <p:spPr>
          <a:xfrm>
            <a:off x="6573475" y="5873003"/>
            <a:ext cx="58470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FFFFFF"/>
                </a:solidFill>
              </a:defRPr>
            </a:lvl1pPr>
          </a:lstStyle>
          <a:p>
            <a:pPr/>
            <a:r>
              <a:t>bias</a:t>
            </a:r>
          </a:p>
        </p:txBody>
      </p:sp>
      <p:sp>
        <p:nvSpPr>
          <p:cNvPr id="293" name="psychosocial discomfort"/>
          <p:cNvSpPr txBox="1"/>
          <p:nvPr/>
        </p:nvSpPr>
        <p:spPr>
          <a:xfrm>
            <a:off x="3457281" y="4905627"/>
            <a:ext cx="233466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psychosocial discomfort</a:t>
            </a:r>
          </a:p>
        </p:txBody>
      </p:sp>
      <p:sp>
        <p:nvSpPr>
          <p:cNvPr id="294" name="communication skills"/>
          <p:cNvSpPr txBox="1"/>
          <p:nvPr/>
        </p:nvSpPr>
        <p:spPr>
          <a:xfrm>
            <a:off x="7031482" y="4905627"/>
            <a:ext cx="201523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communication skills</a:t>
            </a:r>
          </a:p>
        </p:txBody>
      </p:sp>
      <p:sp>
        <p:nvSpPr>
          <p:cNvPr id="295" name="past trauma"/>
          <p:cNvSpPr txBox="1"/>
          <p:nvPr/>
        </p:nvSpPr>
        <p:spPr>
          <a:xfrm>
            <a:off x="4023497" y="8501191"/>
            <a:ext cx="120223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past trauma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“Good” vs. “Bad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“Good” vs. “Bad”</a:t>
            </a:r>
          </a:p>
        </p:txBody>
      </p:sp>
      <p:pic>
        <p:nvPicPr>
          <p:cNvPr id="298" name="unhealthy.jpeg" descr="unhealthy.jpeg"/>
          <p:cNvPicPr>
            <a:picLocks noChangeAspect="1"/>
          </p:cNvPicPr>
          <p:nvPr/>
        </p:nvPicPr>
        <p:blipFill>
          <a:blip r:embed="rId3">
            <a:extLst/>
          </a:blip>
          <a:srcRect l="0" t="2255" r="0" b="2255"/>
          <a:stretch>
            <a:fillRect/>
          </a:stretch>
        </p:blipFill>
        <p:spPr>
          <a:xfrm>
            <a:off x="6609638" y="2565400"/>
            <a:ext cx="4433724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2" y="0"/>
                </a:moveTo>
                <a:cubicBezTo>
                  <a:pt x="984" y="0"/>
                  <a:pt x="777" y="0"/>
                  <a:pt x="559" y="49"/>
                </a:cubicBezTo>
                <a:cubicBezTo>
                  <a:pt x="319" y="110"/>
                  <a:pt x="130" y="241"/>
                  <a:pt x="43" y="409"/>
                </a:cubicBezTo>
                <a:cubicBezTo>
                  <a:pt x="19" y="462"/>
                  <a:pt x="10" y="519"/>
                  <a:pt x="0" y="575"/>
                </a:cubicBezTo>
                <a:lnTo>
                  <a:pt x="0" y="21024"/>
                </a:lnTo>
                <a:cubicBezTo>
                  <a:pt x="10" y="21080"/>
                  <a:pt x="19" y="21138"/>
                  <a:pt x="43" y="21191"/>
                </a:cubicBezTo>
                <a:cubicBezTo>
                  <a:pt x="130" y="21359"/>
                  <a:pt x="319" y="21490"/>
                  <a:pt x="559" y="21551"/>
                </a:cubicBezTo>
                <a:cubicBezTo>
                  <a:pt x="778" y="21600"/>
                  <a:pt x="985" y="21600"/>
                  <a:pt x="1392" y="21600"/>
                </a:cubicBezTo>
                <a:lnTo>
                  <a:pt x="20202" y="21600"/>
                </a:lnTo>
                <a:cubicBezTo>
                  <a:pt x="20615" y="21600"/>
                  <a:pt x="20822" y="21600"/>
                  <a:pt x="21041" y="21551"/>
                </a:cubicBezTo>
                <a:cubicBezTo>
                  <a:pt x="21281" y="21490"/>
                  <a:pt x="21470" y="21359"/>
                  <a:pt x="21557" y="21191"/>
                </a:cubicBezTo>
                <a:cubicBezTo>
                  <a:pt x="21581" y="21138"/>
                  <a:pt x="21590" y="21081"/>
                  <a:pt x="21600" y="21025"/>
                </a:cubicBezTo>
                <a:lnTo>
                  <a:pt x="21600" y="576"/>
                </a:lnTo>
                <a:cubicBezTo>
                  <a:pt x="21590" y="520"/>
                  <a:pt x="21581" y="462"/>
                  <a:pt x="21557" y="409"/>
                </a:cubicBezTo>
                <a:cubicBezTo>
                  <a:pt x="21470" y="241"/>
                  <a:pt x="21281" y="110"/>
                  <a:pt x="21041" y="49"/>
                </a:cubicBezTo>
                <a:cubicBezTo>
                  <a:pt x="20822" y="0"/>
                  <a:pt x="20615" y="0"/>
                  <a:pt x="20208" y="0"/>
                </a:cubicBezTo>
                <a:lnTo>
                  <a:pt x="1398" y="0"/>
                </a:lnTo>
                <a:lnTo>
                  <a:pt x="139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9" name="healthy.jpeg" descr="healthy.jpeg"/>
          <p:cNvPicPr>
            <a:picLocks noChangeAspect="1"/>
          </p:cNvPicPr>
          <p:nvPr/>
        </p:nvPicPr>
        <p:blipFill>
          <a:blip r:embed="rId4">
            <a:extLst/>
          </a:blip>
          <a:srcRect l="44099" t="377" r="9581" b="377"/>
          <a:stretch>
            <a:fillRect/>
          </a:stretch>
        </p:blipFill>
        <p:spPr>
          <a:xfrm>
            <a:off x="1701800" y="2565399"/>
            <a:ext cx="4445001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6" y="0"/>
                </a:moveTo>
                <a:cubicBezTo>
                  <a:pt x="1008" y="0"/>
                  <a:pt x="802" y="0"/>
                  <a:pt x="584" y="49"/>
                </a:cubicBezTo>
                <a:cubicBezTo>
                  <a:pt x="345" y="110"/>
                  <a:pt x="157" y="241"/>
                  <a:pt x="69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69" y="21191"/>
                </a:cubicBezTo>
                <a:cubicBezTo>
                  <a:pt x="157" y="21359"/>
                  <a:pt x="345" y="21490"/>
                  <a:pt x="584" y="21551"/>
                </a:cubicBezTo>
                <a:cubicBezTo>
                  <a:pt x="803" y="21600"/>
                  <a:pt x="1010" y="21600"/>
                  <a:pt x="1416" y="21600"/>
                </a:cubicBezTo>
                <a:lnTo>
                  <a:pt x="20179" y="21600"/>
                </a:lnTo>
                <a:cubicBezTo>
                  <a:pt x="20591" y="21600"/>
                  <a:pt x="20797" y="21600"/>
                  <a:pt x="21016" y="21551"/>
                </a:cubicBezTo>
                <a:cubicBezTo>
                  <a:pt x="21255" y="21490"/>
                  <a:pt x="21443" y="21359"/>
                  <a:pt x="21531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31" y="409"/>
                </a:cubicBezTo>
                <a:cubicBezTo>
                  <a:pt x="21443" y="241"/>
                  <a:pt x="21255" y="110"/>
                  <a:pt x="21016" y="49"/>
                </a:cubicBezTo>
                <a:cubicBezTo>
                  <a:pt x="20797" y="0"/>
                  <a:pt x="20590" y="0"/>
                  <a:pt x="20184" y="0"/>
                </a:cubicBezTo>
                <a:lnTo>
                  <a:pt x="1421" y="0"/>
                </a:lnTo>
                <a:lnTo>
                  <a:pt x="1416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ituations/System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Situations/System Factors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ituations/System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Situations/System Factors</a:t>
            </a:r>
          </a:p>
        </p:txBody>
      </p:sp>
      <p:sp>
        <p:nvSpPr>
          <p:cNvPr id="306" name="time"/>
          <p:cNvSpPr txBox="1"/>
          <p:nvPr/>
        </p:nvSpPr>
        <p:spPr>
          <a:xfrm>
            <a:off x="2105718" y="9067800"/>
            <a:ext cx="70165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time</a:t>
            </a:r>
          </a:p>
        </p:txBody>
      </p:sp>
      <p:pic>
        <p:nvPicPr>
          <p:cNvPr id="307" name="clocks-rs.jpeg" descr="clocks-rs.jpeg"/>
          <p:cNvPicPr>
            <a:picLocks noChangeAspect="1"/>
          </p:cNvPicPr>
          <p:nvPr/>
        </p:nvPicPr>
        <p:blipFill>
          <a:blip r:embed="rId3">
            <a:extLst/>
          </a:blip>
          <a:srcRect l="9349" t="0" r="9349" b="0"/>
          <a:stretch>
            <a:fillRect/>
          </a:stretch>
        </p:blipFill>
        <p:spPr>
          <a:xfrm>
            <a:off x="551542" y="2565400"/>
            <a:ext cx="3810001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ituations/System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Situations/System Factors</a:t>
            </a:r>
          </a:p>
        </p:txBody>
      </p:sp>
      <p:sp>
        <p:nvSpPr>
          <p:cNvPr id="312" name="pathophysiology vs. psychology"/>
          <p:cNvSpPr txBox="1"/>
          <p:nvPr/>
        </p:nvSpPr>
        <p:spPr>
          <a:xfrm>
            <a:off x="4531144" y="9092666"/>
            <a:ext cx="394251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100">
                <a:solidFill>
                  <a:srgbClr val="FFFFFF"/>
                </a:solidFill>
              </a:defRPr>
            </a:lvl1pPr>
          </a:lstStyle>
          <a:p>
            <a:pPr/>
            <a:r>
              <a:t>pathophysiology vs. psychology</a:t>
            </a:r>
          </a:p>
        </p:txBody>
      </p:sp>
      <p:sp>
        <p:nvSpPr>
          <p:cNvPr id="313" name="time"/>
          <p:cNvSpPr txBox="1"/>
          <p:nvPr/>
        </p:nvSpPr>
        <p:spPr>
          <a:xfrm>
            <a:off x="2105718" y="9067800"/>
            <a:ext cx="70165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time</a:t>
            </a:r>
          </a:p>
        </p:txBody>
      </p:sp>
      <p:pic>
        <p:nvPicPr>
          <p:cNvPr id="314" name="emotions-rs.jpeg" descr="emotions-rs.jpeg"/>
          <p:cNvPicPr>
            <a:picLocks noChangeAspect="1"/>
          </p:cNvPicPr>
          <p:nvPr/>
        </p:nvPicPr>
        <p:blipFill>
          <a:blip r:embed="rId3">
            <a:extLst/>
          </a:blip>
          <a:srcRect l="5089" t="0" r="5089" b="0"/>
          <a:stretch>
            <a:fillRect/>
          </a:stretch>
        </p:blipFill>
        <p:spPr>
          <a:xfrm>
            <a:off x="4597400" y="2565400"/>
            <a:ext cx="3810000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clocks-rs.jpeg" descr="clocks-rs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9349" t="0" r="9349" b="0"/>
          <a:stretch>
            <a:fillRect/>
          </a:stretch>
        </p:blipFill>
        <p:spPr>
          <a:xfrm>
            <a:off x="551542" y="2565400"/>
            <a:ext cx="3810001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Examples of difficult interac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Examples of difficult interactions?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ituations/System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Situations/System Factors</a:t>
            </a:r>
          </a:p>
        </p:txBody>
      </p:sp>
      <p:sp>
        <p:nvSpPr>
          <p:cNvPr id="320" name="information access"/>
          <p:cNvSpPr txBox="1"/>
          <p:nvPr/>
        </p:nvSpPr>
        <p:spPr>
          <a:xfrm>
            <a:off x="9201193" y="9067800"/>
            <a:ext cx="269412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D6D5D5"/>
                </a:solidFill>
              </a:defRPr>
            </a:lvl1pPr>
          </a:lstStyle>
          <a:p>
            <a:pPr/>
            <a:r>
              <a:t>information access</a:t>
            </a:r>
          </a:p>
        </p:txBody>
      </p:sp>
      <p:sp>
        <p:nvSpPr>
          <p:cNvPr id="321" name="pathophysiology vs. psychology"/>
          <p:cNvSpPr txBox="1"/>
          <p:nvPr/>
        </p:nvSpPr>
        <p:spPr>
          <a:xfrm>
            <a:off x="4531144" y="9092666"/>
            <a:ext cx="394251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100">
                <a:solidFill>
                  <a:srgbClr val="5E5E5E"/>
                </a:solidFill>
              </a:defRPr>
            </a:lvl1pPr>
          </a:lstStyle>
          <a:p>
            <a:pPr/>
            <a:r>
              <a:t>pathophysiology vs. psychology</a:t>
            </a:r>
          </a:p>
        </p:txBody>
      </p:sp>
      <p:sp>
        <p:nvSpPr>
          <p:cNvPr id="322" name="time"/>
          <p:cNvSpPr txBox="1"/>
          <p:nvPr/>
        </p:nvSpPr>
        <p:spPr>
          <a:xfrm>
            <a:off x="2105718" y="9067800"/>
            <a:ext cx="70165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5E5E5E"/>
                </a:solidFill>
              </a:defRPr>
            </a:lvl1pPr>
          </a:lstStyle>
          <a:p>
            <a:pPr/>
            <a:r>
              <a:t>time</a:t>
            </a:r>
          </a:p>
        </p:txBody>
      </p:sp>
      <p:pic>
        <p:nvPicPr>
          <p:cNvPr id="323" name="emotions-rs.jpeg" descr="emotions-rs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5089" t="0" r="5089" b="0"/>
          <a:stretch>
            <a:fillRect/>
          </a:stretch>
        </p:blipFill>
        <p:spPr>
          <a:xfrm>
            <a:off x="4597400" y="2565400"/>
            <a:ext cx="3810000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4" name="internet-rs.jpeg" descr="internet-rs.jpeg"/>
          <p:cNvPicPr>
            <a:picLocks noChangeAspect="1"/>
          </p:cNvPicPr>
          <p:nvPr/>
        </p:nvPicPr>
        <p:blipFill>
          <a:blip r:embed="rId4">
            <a:extLst/>
          </a:blip>
          <a:srcRect l="5089" t="0" r="5089" b="0"/>
          <a:stretch>
            <a:fillRect/>
          </a:stretch>
        </p:blipFill>
        <p:spPr>
          <a:xfrm>
            <a:off x="8643256" y="2565400"/>
            <a:ext cx="3810001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5" name="clocks-rs.jpeg" descr="clocks-rs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9349" t="0" r="9349" b="0"/>
          <a:stretch>
            <a:fillRect/>
          </a:stretch>
        </p:blipFill>
        <p:spPr>
          <a:xfrm>
            <a:off x="551542" y="2565400"/>
            <a:ext cx="3810001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hree Signs of a Difficult Inter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Three Signs of a Difficult Interaction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Interrup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Interruptions</a:t>
            </a:r>
          </a:p>
        </p:txBody>
      </p:sp>
      <p:pic>
        <p:nvPicPr>
          <p:cNvPr id="332" name="fence800.jpeg" descr="fence80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22400" y="2355850"/>
            <a:ext cx="10160000" cy="676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9" y="0"/>
                </a:moveTo>
                <a:cubicBezTo>
                  <a:pt x="441" y="0"/>
                  <a:pt x="351" y="0"/>
                  <a:pt x="256" y="46"/>
                </a:cubicBezTo>
                <a:cubicBezTo>
                  <a:pt x="151" y="103"/>
                  <a:pt x="69" y="226"/>
                  <a:pt x="30" y="384"/>
                </a:cubicBezTo>
                <a:cubicBezTo>
                  <a:pt x="0" y="527"/>
                  <a:pt x="0" y="663"/>
                  <a:pt x="0" y="930"/>
                </a:cubicBezTo>
                <a:lnTo>
                  <a:pt x="0" y="20667"/>
                </a:lnTo>
                <a:cubicBezTo>
                  <a:pt x="0" y="20937"/>
                  <a:pt x="0" y="21073"/>
                  <a:pt x="30" y="21216"/>
                </a:cubicBezTo>
                <a:cubicBezTo>
                  <a:pt x="69" y="21374"/>
                  <a:pt x="151" y="21497"/>
                  <a:pt x="256" y="21554"/>
                </a:cubicBezTo>
                <a:cubicBezTo>
                  <a:pt x="351" y="21600"/>
                  <a:pt x="442" y="21600"/>
                  <a:pt x="619" y="21600"/>
                </a:cubicBezTo>
                <a:lnTo>
                  <a:pt x="20978" y="21600"/>
                </a:lnTo>
                <a:cubicBezTo>
                  <a:pt x="21158" y="21600"/>
                  <a:pt x="21249" y="21600"/>
                  <a:pt x="21344" y="21554"/>
                </a:cubicBezTo>
                <a:cubicBezTo>
                  <a:pt x="21449" y="21497"/>
                  <a:pt x="21531" y="21374"/>
                  <a:pt x="21570" y="21216"/>
                </a:cubicBezTo>
                <a:cubicBezTo>
                  <a:pt x="21600" y="21073"/>
                  <a:pt x="21600" y="20937"/>
                  <a:pt x="21600" y="20670"/>
                </a:cubicBezTo>
                <a:lnTo>
                  <a:pt x="21600" y="933"/>
                </a:lnTo>
                <a:cubicBezTo>
                  <a:pt x="21600" y="663"/>
                  <a:pt x="21600" y="527"/>
                  <a:pt x="21570" y="384"/>
                </a:cubicBezTo>
                <a:cubicBezTo>
                  <a:pt x="21531" y="226"/>
                  <a:pt x="21449" y="103"/>
                  <a:pt x="21344" y="46"/>
                </a:cubicBezTo>
                <a:cubicBezTo>
                  <a:pt x="21249" y="0"/>
                  <a:pt x="21158" y="0"/>
                  <a:pt x="20981" y="0"/>
                </a:cubicBezTo>
                <a:lnTo>
                  <a:pt x="6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peating. Louder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Repeating. Louder.</a:t>
            </a:r>
          </a:p>
        </p:txBody>
      </p:sp>
      <p:pic>
        <p:nvPicPr>
          <p:cNvPr id="337" name="louder800.jpeg" descr="louder80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22400" y="2355850"/>
            <a:ext cx="10160000" cy="676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9" y="0"/>
                </a:moveTo>
                <a:cubicBezTo>
                  <a:pt x="441" y="0"/>
                  <a:pt x="351" y="0"/>
                  <a:pt x="256" y="46"/>
                </a:cubicBezTo>
                <a:cubicBezTo>
                  <a:pt x="151" y="103"/>
                  <a:pt x="69" y="226"/>
                  <a:pt x="30" y="384"/>
                </a:cubicBezTo>
                <a:cubicBezTo>
                  <a:pt x="0" y="527"/>
                  <a:pt x="0" y="663"/>
                  <a:pt x="0" y="930"/>
                </a:cubicBezTo>
                <a:lnTo>
                  <a:pt x="0" y="20667"/>
                </a:lnTo>
                <a:cubicBezTo>
                  <a:pt x="0" y="20937"/>
                  <a:pt x="0" y="21073"/>
                  <a:pt x="30" y="21216"/>
                </a:cubicBezTo>
                <a:cubicBezTo>
                  <a:pt x="69" y="21374"/>
                  <a:pt x="151" y="21497"/>
                  <a:pt x="256" y="21554"/>
                </a:cubicBezTo>
                <a:cubicBezTo>
                  <a:pt x="351" y="21600"/>
                  <a:pt x="442" y="21600"/>
                  <a:pt x="619" y="21600"/>
                </a:cubicBezTo>
                <a:lnTo>
                  <a:pt x="20978" y="21600"/>
                </a:lnTo>
                <a:cubicBezTo>
                  <a:pt x="21158" y="21600"/>
                  <a:pt x="21249" y="21600"/>
                  <a:pt x="21344" y="21554"/>
                </a:cubicBezTo>
                <a:cubicBezTo>
                  <a:pt x="21449" y="21497"/>
                  <a:pt x="21531" y="21374"/>
                  <a:pt x="21570" y="21216"/>
                </a:cubicBezTo>
                <a:cubicBezTo>
                  <a:pt x="21600" y="21073"/>
                  <a:pt x="21600" y="20937"/>
                  <a:pt x="21600" y="20670"/>
                </a:cubicBezTo>
                <a:lnTo>
                  <a:pt x="21600" y="933"/>
                </a:lnTo>
                <a:cubicBezTo>
                  <a:pt x="21600" y="663"/>
                  <a:pt x="21600" y="527"/>
                  <a:pt x="21570" y="384"/>
                </a:cubicBezTo>
                <a:cubicBezTo>
                  <a:pt x="21531" y="226"/>
                  <a:pt x="21449" y="103"/>
                  <a:pt x="21344" y="46"/>
                </a:cubicBezTo>
                <a:cubicBezTo>
                  <a:pt x="21249" y="0"/>
                  <a:pt x="21158" y="0"/>
                  <a:pt x="20981" y="0"/>
                </a:cubicBezTo>
                <a:lnTo>
                  <a:pt x="6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Disengag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Disengagement</a:t>
            </a:r>
          </a:p>
        </p:txBody>
      </p:sp>
      <p:pic>
        <p:nvPicPr>
          <p:cNvPr id="342" name="tape800.jpeg" descr="tape80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22400" y="2355850"/>
            <a:ext cx="10160000" cy="676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9" y="0"/>
                </a:moveTo>
                <a:cubicBezTo>
                  <a:pt x="441" y="0"/>
                  <a:pt x="351" y="0"/>
                  <a:pt x="256" y="46"/>
                </a:cubicBezTo>
                <a:cubicBezTo>
                  <a:pt x="151" y="103"/>
                  <a:pt x="69" y="226"/>
                  <a:pt x="30" y="384"/>
                </a:cubicBezTo>
                <a:cubicBezTo>
                  <a:pt x="0" y="527"/>
                  <a:pt x="0" y="663"/>
                  <a:pt x="0" y="930"/>
                </a:cubicBezTo>
                <a:lnTo>
                  <a:pt x="0" y="20667"/>
                </a:lnTo>
                <a:cubicBezTo>
                  <a:pt x="0" y="20937"/>
                  <a:pt x="0" y="21073"/>
                  <a:pt x="30" y="21216"/>
                </a:cubicBezTo>
                <a:cubicBezTo>
                  <a:pt x="69" y="21374"/>
                  <a:pt x="151" y="21497"/>
                  <a:pt x="256" y="21554"/>
                </a:cubicBezTo>
                <a:cubicBezTo>
                  <a:pt x="351" y="21600"/>
                  <a:pt x="442" y="21600"/>
                  <a:pt x="619" y="21600"/>
                </a:cubicBezTo>
                <a:lnTo>
                  <a:pt x="20978" y="21600"/>
                </a:lnTo>
                <a:cubicBezTo>
                  <a:pt x="21158" y="21600"/>
                  <a:pt x="21249" y="21600"/>
                  <a:pt x="21344" y="21554"/>
                </a:cubicBezTo>
                <a:cubicBezTo>
                  <a:pt x="21449" y="21497"/>
                  <a:pt x="21531" y="21374"/>
                  <a:pt x="21570" y="21216"/>
                </a:cubicBezTo>
                <a:cubicBezTo>
                  <a:pt x="21600" y="21073"/>
                  <a:pt x="21600" y="20937"/>
                  <a:pt x="21600" y="20670"/>
                </a:cubicBezTo>
                <a:lnTo>
                  <a:pt x="21600" y="933"/>
                </a:lnTo>
                <a:cubicBezTo>
                  <a:pt x="21600" y="663"/>
                  <a:pt x="21600" y="527"/>
                  <a:pt x="21570" y="384"/>
                </a:cubicBezTo>
                <a:cubicBezTo>
                  <a:pt x="21531" y="226"/>
                  <a:pt x="21449" y="103"/>
                  <a:pt x="21344" y="46"/>
                </a:cubicBezTo>
                <a:cubicBezTo>
                  <a:pt x="21249" y="0"/>
                  <a:pt x="21158" y="0"/>
                  <a:pt x="20981" y="0"/>
                </a:cubicBezTo>
                <a:lnTo>
                  <a:pt x="6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hree Signs of a Difficult Inter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Three Signs of a Difficult Interaction</a:t>
            </a:r>
          </a:p>
        </p:txBody>
      </p:sp>
      <p:sp>
        <p:nvSpPr>
          <p:cNvPr id="347" name="interruptions"/>
          <p:cNvSpPr txBox="1"/>
          <p:nvPr/>
        </p:nvSpPr>
        <p:spPr>
          <a:xfrm>
            <a:off x="2320638" y="7340600"/>
            <a:ext cx="18248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interruptions</a:t>
            </a:r>
          </a:p>
        </p:txBody>
      </p:sp>
      <p:sp>
        <p:nvSpPr>
          <p:cNvPr id="348" name="repeating, louder"/>
          <p:cNvSpPr txBox="1"/>
          <p:nvPr/>
        </p:nvSpPr>
        <p:spPr>
          <a:xfrm>
            <a:off x="5293563" y="7340600"/>
            <a:ext cx="241767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repeating, louder</a:t>
            </a:r>
          </a:p>
        </p:txBody>
      </p:sp>
      <p:sp>
        <p:nvSpPr>
          <p:cNvPr id="349" name="disengagement"/>
          <p:cNvSpPr txBox="1"/>
          <p:nvPr/>
        </p:nvSpPr>
        <p:spPr>
          <a:xfrm>
            <a:off x="8639004" y="7340600"/>
            <a:ext cx="221467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disengagement</a:t>
            </a:r>
          </a:p>
        </p:txBody>
      </p:sp>
      <p:pic>
        <p:nvPicPr>
          <p:cNvPr id="350" name="louder350.jpeg" descr="louder350.jpeg"/>
          <p:cNvPicPr>
            <a:picLocks noChangeAspect="1"/>
          </p:cNvPicPr>
          <p:nvPr/>
        </p:nvPicPr>
        <p:blipFill>
          <a:blip r:embed="rId2">
            <a:extLst/>
          </a:blip>
          <a:srcRect l="8954" t="0" r="14247" b="0"/>
          <a:stretch>
            <a:fillRect/>
          </a:stretch>
        </p:blipFill>
        <p:spPr>
          <a:xfrm>
            <a:off x="3975100" y="2825750"/>
            <a:ext cx="5054601" cy="438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lnTo>
                  <a:pt x="108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1" name="tape350.jpeg" descr="tape350.jpeg"/>
          <p:cNvPicPr>
            <a:picLocks noChangeAspect="1"/>
          </p:cNvPicPr>
          <p:nvPr/>
        </p:nvPicPr>
        <p:blipFill>
          <a:blip r:embed="rId3">
            <a:extLst/>
          </a:blip>
          <a:srcRect l="11661" t="78" r="11661" b="78"/>
          <a:stretch>
            <a:fillRect/>
          </a:stretch>
        </p:blipFill>
        <p:spPr>
          <a:xfrm>
            <a:off x="7219042" y="2825749"/>
            <a:ext cx="5054601" cy="438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2" name="fence350.jpeg" descr="fence350.jpeg"/>
          <p:cNvPicPr>
            <a:picLocks noChangeAspect="1"/>
          </p:cNvPicPr>
          <p:nvPr/>
        </p:nvPicPr>
        <p:blipFill>
          <a:blip r:embed="rId4">
            <a:extLst/>
          </a:blip>
          <a:srcRect l="18033" t="230" r="5521" b="230"/>
          <a:stretch>
            <a:fillRect/>
          </a:stretch>
        </p:blipFill>
        <p:spPr>
          <a:xfrm>
            <a:off x="705757" y="2825749"/>
            <a:ext cx="5054601" cy="438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Underlying Causes of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Underlying Causes of Difficult Interactions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Misaligned Expect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Misaligned Expectations</a:t>
            </a:r>
          </a:p>
        </p:txBody>
      </p:sp>
      <p:pic>
        <p:nvPicPr>
          <p:cNvPr id="357" name="soccer800.jpeg" descr="soccer800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98650" y="2287587"/>
            <a:ext cx="9207500" cy="690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9" y="0"/>
                </a:moveTo>
                <a:cubicBezTo>
                  <a:pt x="441" y="0"/>
                  <a:pt x="351" y="1"/>
                  <a:pt x="256" y="41"/>
                </a:cubicBezTo>
                <a:cubicBezTo>
                  <a:pt x="151" y="92"/>
                  <a:pt x="69" y="202"/>
                  <a:pt x="31" y="341"/>
                </a:cubicBezTo>
                <a:cubicBezTo>
                  <a:pt x="0" y="469"/>
                  <a:pt x="0" y="589"/>
                  <a:pt x="0" y="826"/>
                </a:cubicBezTo>
                <a:lnTo>
                  <a:pt x="0" y="20771"/>
                </a:lnTo>
                <a:cubicBezTo>
                  <a:pt x="0" y="21011"/>
                  <a:pt x="0" y="21131"/>
                  <a:pt x="31" y="21259"/>
                </a:cubicBezTo>
                <a:cubicBezTo>
                  <a:pt x="69" y="21398"/>
                  <a:pt x="151" y="21508"/>
                  <a:pt x="256" y="21559"/>
                </a:cubicBezTo>
                <a:cubicBezTo>
                  <a:pt x="352" y="21599"/>
                  <a:pt x="442" y="21600"/>
                  <a:pt x="619" y="21600"/>
                </a:cubicBezTo>
                <a:lnTo>
                  <a:pt x="20978" y="21600"/>
                </a:lnTo>
                <a:cubicBezTo>
                  <a:pt x="21158" y="21600"/>
                  <a:pt x="21248" y="21599"/>
                  <a:pt x="21344" y="21559"/>
                </a:cubicBezTo>
                <a:cubicBezTo>
                  <a:pt x="21449" y="21508"/>
                  <a:pt x="21531" y="21398"/>
                  <a:pt x="21569" y="21259"/>
                </a:cubicBezTo>
                <a:cubicBezTo>
                  <a:pt x="21600" y="21131"/>
                  <a:pt x="21600" y="21011"/>
                  <a:pt x="21600" y="20774"/>
                </a:cubicBezTo>
                <a:lnTo>
                  <a:pt x="21600" y="829"/>
                </a:lnTo>
                <a:cubicBezTo>
                  <a:pt x="21600" y="589"/>
                  <a:pt x="21600" y="469"/>
                  <a:pt x="21569" y="341"/>
                </a:cubicBezTo>
                <a:cubicBezTo>
                  <a:pt x="21531" y="202"/>
                  <a:pt x="21449" y="92"/>
                  <a:pt x="21344" y="41"/>
                </a:cubicBezTo>
                <a:cubicBezTo>
                  <a:pt x="21248" y="1"/>
                  <a:pt x="21158" y="0"/>
                  <a:pt x="20981" y="0"/>
                </a:cubicBezTo>
                <a:lnTo>
                  <a:pt x="6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rustrated Suc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Frustrated Success</a:t>
            </a:r>
          </a:p>
        </p:txBody>
      </p:sp>
      <p:pic>
        <p:nvPicPr>
          <p:cNvPr id="360" name="maze500.jpeg" descr="maze500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454400" y="2223477"/>
            <a:ext cx="6096000" cy="703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952" y="0"/>
                </a:moveTo>
                <a:cubicBezTo>
                  <a:pt x="678" y="0"/>
                  <a:pt x="540" y="0"/>
                  <a:pt x="394" y="40"/>
                </a:cubicBezTo>
                <a:cubicBezTo>
                  <a:pt x="233" y="91"/>
                  <a:pt x="105" y="202"/>
                  <a:pt x="47" y="341"/>
                </a:cubicBezTo>
                <a:cubicBezTo>
                  <a:pt x="0" y="469"/>
                  <a:pt x="0" y="589"/>
                  <a:pt x="0" y="825"/>
                </a:cubicBezTo>
                <a:lnTo>
                  <a:pt x="0" y="20771"/>
                </a:lnTo>
                <a:cubicBezTo>
                  <a:pt x="0" y="21011"/>
                  <a:pt x="0" y="21131"/>
                  <a:pt x="47" y="21259"/>
                </a:cubicBezTo>
                <a:cubicBezTo>
                  <a:pt x="105" y="21398"/>
                  <a:pt x="233" y="21509"/>
                  <a:pt x="394" y="21560"/>
                </a:cubicBezTo>
                <a:cubicBezTo>
                  <a:pt x="541" y="21600"/>
                  <a:pt x="679" y="21600"/>
                  <a:pt x="952" y="21600"/>
                </a:cubicBezTo>
                <a:lnTo>
                  <a:pt x="20644" y="21600"/>
                </a:lnTo>
                <a:cubicBezTo>
                  <a:pt x="20921" y="21600"/>
                  <a:pt x="21059" y="21600"/>
                  <a:pt x="21206" y="21560"/>
                </a:cubicBezTo>
                <a:cubicBezTo>
                  <a:pt x="21367" y="21509"/>
                  <a:pt x="21495" y="21398"/>
                  <a:pt x="21553" y="21259"/>
                </a:cubicBezTo>
                <a:cubicBezTo>
                  <a:pt x="21600" y="21131"/>
                  <a:pt x="21600" y="21011"/>
                  <a:pt x="21600" y="20775"/>
                </a:cubicBezTo>
                <a:lnTo>
                  <a:pt x="21600" y="829"/>
                </a:lnTo>
                <a:cubicBezTo>
                  <a:pt x="21600" y="589"/>
                  <a:pt x="21600" y="469"/>
                  <a:pt x="21553" y="341"/>
                </a:cubicBezTo>
                <a:cubicBezTo>
                  <a:pt x="21495" y="202"/>
                  <a:pt x="21367" y="91"/>
                  <a:pt x="21206" y="40"/>
                </a:cubicBezTo>
                <a:cubicBezTo>
                  <a:pt x="21059" y="0"/>
                  <a:pt x="20921" y="0"/>
                  <a:pt x="20648" y="0"/>
                </a:cubicBezTo>
                <a:lnTo>
                  <a:pt x="95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Inflex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Inflexibility</a:t>
            </a:r>
          </a:p>
        </p:txBody>
      </p:sp>
      <p:pic>
        <p:nvPicPr>
          <p:cNvPr id="365" name="egg600.jpeg" descr="egg600.jpeg"/>
          <p:cNvPicPr>
            <a:picLocks noChangeAspect="1"/>
          </p:cNvPicPr>
          <p:nvPr/>
        </p:nvPicPr>
        <p:blipFill>
          <a:blip r:embed="rId2">
            <a:extLst/>
          </a:blip>
          <a:srcRect l="0" t="0" r="3" b="0"/>
          <a:stretch>
            <a:fillRect/>
          </a:stretch>
        </p:blipFill>
        <p:spPr>
          <a:xfrm>
            <a:off x="4301066" y="2438400"/>
            <a:ext cx="4402535" cy="660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1239" y="0"/>
                </a:moveTo>
                <a:cubicBezTo>
                  <a:pt x="883" y="0"/>
                  <a:pt x="703" y="0"/>
                  <a:pt x="512" y="40"/>
                </a:cubicBezTo>
                <a:cubicBezTo>
                  <a:pt x="303" y="91"/>
                  <a:pt x="137" y="202"/>
                  <a:pt x="61" y="342"/>
                </a:cubicBezTo>
                <a:cubicBezTo>
                  <a:pt x="0" y="469"/>
                  <a:pt x="0" y="589"/>
                  <a:pt x="0" y="826"/>
                </a:cubicBezTo>
                <a:lnTo>
                  <a:pt x="0" y="20770"/>
                </a:lnTo>
                <a:cubicBezTo>
                  <a:pt x="0" y="21011"/>
                  <a:pt x="0" y="21131"/>
                  <a:pt x="61" y="21258"/>
                </a:cubicBezTo>
                <a:cubicBezTo>
                  <a:pt x="137" y="21398"/>
                  <a:pt x="303" y="21509"/>
                  <a:pt x="512" y="21560"/>
                </a:cubicBezTo>
                <a:cubicBezTo>
                  <a:pt x="704" y="21600"/>
                  <a:pt x="884" y="21600"/>
                  <a:pt x="1239" y="21600"/>
                </a:cubicBezTo>
                <a:lnTo>
                  <a:pt x="20357" y="21600"/>
                </a:lnTo>
                <a:cubicBezTo>
                  <a:pt x="20718" y="21600"/>
                  <a:pt x="20898" y="21600"/>
                  <a:pt x="21090" y="21560"/>
                </a:cubicBezTo>
                <a:cubicBezTo>
                  <a:pt x="21299" y="21509"/>
                  <a:pt x="21463" y="21398"/>
                  <a:pt x="21539" y="21258"/>
                </a:cubicBezTo>
                <a:cubicBezTo>
                  <a:pt x="21600" y="21131"/>
                  <a:pt x="21600" y="21011"/>
                  <a:pt x="21600" y="20774"/>
                </a:cubicBezTo>
                <a:lnTo>
                  <a:pt x="21600" y="830"/>
                </a:lnTo>
                <a:cubicBezTo>
                  <a:pt x="21600" y="589"/>
                  <a:pt x="21600" y="469"/>
                  <a:pt x="21539" y="342"/>
                </a:cubicBezTo>
                <a:cubicBezTo>
                  <a:pt x="21463" y="202"/>
                  <a:pt x="21299" y="91"/>
                  <a:pt x="21090" y="40"/>
                </a:cubicBezTo>
                <a:cubicBezTo>
                  <a:pt x="20898" y="0"/>
                  <a:pt x="20716" y="0"/>
                  <a:pt x="20361" y="0"/>
                </a:cubicBezTo>
                <a:lnTo>
                  <a:pt x="123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onsequences of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Consequences of Difficult Interactions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What do you do during a difficult interacti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What do you do during a difficult interaction?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top Talking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Stop Talking.</a:t>
            </a:r>
          </a:p>
        </p:txBody>
      </p:sp>
      <p:sp>
        <p:nvSpPr>
          <p:cNvPr id="370" name="But stay engaged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But stay engaged! </a:t>
            </a:r>
          </a:p>
          <a:p>
            <a: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Check your own emotions.</a:t>
            </a:r>
          </a:p>
          <a:p>
            <a: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Actively listen to understand.</a:t>
            </a:r>
          </a:p>
          <a:p>
            <a: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Accept patient feedback.</a:t>
            </a:r>
          </a:p>
        </p:txBody>
      </p:sp>
      <p:pic>
        <p:nvPicPr>
          <p:cNvPr id="371" name="listening-rs.jpeg" descr="listening-rs.jpeg"/>
          <p:cNvPicPr>
            <a:picLocks noChangeAspect="1"/>
          </p:cNvPicPr>
          <p:nvPr/>
        </p:nvPicPr>
        <p:blipFill>
          <a:blip r:embed="rId3">
            <a:extLst/>
          </a:blip>
          <a:srcRect l="21829" t="198" r="21829" b="198"/>
          <a:stretch>
            <a:fillRect/>
          </a:stretch>
        </p:blipFill>
        <p:spPr>
          <a:xfrm>
            <a:off x="6718300" y="2590800"/>
            <a:ext cx="5334001" cy="628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0" y="0"/>
                </a:moveTo>
                <a:cubicBezTo>
                  <a:pt x="840" y="0"/>
                  <a:pt x="668" y="0"/>
                  <a:pt x="487" y="49"/>
                </a:cubicBezTo>
                <a:cubicBezTo>
                  <a:pt x="287" y="111"/>
                  <a:pt x="130" y="244"/>
                  <a:pt x="58" y="413"/>
                </a:cubicBezTo>
                <a:cubicBezTo>
                  <a:pt x="0" y="568"/>
                  <a:pt x="0" y="714"/>
                  <a:pt x="0" y="1001"/>
                </a:cubicBezTo>
                <a:lnTo>
                  <a:pt x="0" y="20595"/>
                </a:lnTo>
                <a:cubicBezTo>
                  <a:pt x="0" y="20886"/>
                  <a:pt x="0" y="21032"/>
                  <a:pt x="58" y="21187"/>
                </a:cubicBezTo>
                <a:cubicBezTo>
                  <a:pt x="130" y="21356"/>
                  <a:pt x="287" y="21489"/>
                  <a:pt x="487" y="21551"/>
                </a:cubicBezTo>
                <a:cubicBezTo>
                  <a:pt x="669" y="21600"/>
                  <a:pt x="842" y="21600"/>
                  <a:pt x="1180" y="21600"/>
                </a:cubicBezTo>
                <a:lnTo>
                  <a:pt x="20416" y="21600"/>
                </a:lnTo>
                <a:cubicBezTo>
                  <a:pt x="20759" y="21600"/>
                  <a:pt x="20931" y="21600"/>
                  <a:pt x="21113" y="21551"/>
                </a:cubicBezTo>
                <a:cubicBezTo>
                  <a:pt x="21313" y="21489"/>
                  <a:pt x="21470" y="21356"/>
                  <a:pt x="21542" y="21187"/>
                </a:cubicBezTo>
                <a:cubicBezTo>
                  <a:pt x="21600" y="21032"/>
                  <a:pt x="21600" y="20886"/>
                  <a:pt x="21600" y="20599"/>
                </a:cubicBezTo>
                <a:lnTo>
                  <a:pt x="21600" y="1005"/>
                </a:lnTo>
                <a:cubicBezTo>
                  <a:pt x="21600" y="714"/>
                  <a:pt x="21600" y="568"/>
                  <a:pt x="21542" y="413"/>
                </a:cubicBezTo>
                <a:cubicBezTo>
                  <a:pt x="21470" y="244"/>
                  <a:pt x="21313" y="111"/>
                  <a:pt x="21113" y="49"/>
                </a:cubicBezTo>
                <a:cubicBezTo>
                  <a:pt x="20931" y="0"/>
                  <a:pt x="20758" y="0"/>
                  <a:pt x="20420" y="0"/>
                </a:cubicBezTo>
                <a:lnTo>
                  <a:pt x="1184" y="0"/>
                </a:lnTo>
                <a:lnTo>
                  <a:pt x="118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hen Talk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Then Talk.</a:t>
            </a:r>
          </a:p>
        </p:txBody>
      </p:sp>
      <p:sp>
        <p:nvSpPr>
          <p:cNvPr id="376" name="Reflect the observed emotion.…"/>
          <p:cNvSpPr txBox="1"/>
          <p:nvPr>
            <p:ph type="body" sz="half" idx="1"/>
          </p:nvPr>
        </p:nvSpPr>
        <p:spPr>
          <a:xfrm>
            <a:off x="952500" y="2590800"/>
            <a:ext cx="4380734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t>Reflect the observed emotion. </a:t>
            </a:r>
          </a:p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t>Speak in simple, short sentences.</a:t>
            </a:r>
          </a:p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t>Goal: Reduce the intensity of emotions.</a:t>
            </a:r>
          </a:p>
        </p:txBody>
      </p:sp>
      <p:pic>
        <p:nvPicPr>
          <p:cNvPr id="377" name="talking-rs.jpeg" descr="talking-rs.jpeg"/>
          <p:cNvPicPr>
            <a:picLocks noChangeAspect="1"/>
          </p:cNvPicPr>
          <p:nvPr/>
        </p:nvPicPr>
        <p:blipFill>
          <a:blip r:embed="rId2">
            <a:extLst/>
          </a:blip>
          <a:srcRect l="3664" t="9452" r="3664" b="2556"/>
          <a:stretch>
            <a:fillRect/>
          </a:stretch>
        </p:blipFill>
        <p:spPr>
          <a:xfrm>
            <a:off x="6273800" y="3511550"/>
            <a:ext cx="6223001" cy="444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11" y="0"/>
                </a:moveTo>
                <a:cubicBezTo>
                  <a:pt x="720" y="0"/>
                  <a:pt x="573" y="0"/>
                  <a:pt x="417" y="69"/>
                </a:cubicBezTo>
                <a:cubicBezTo>
                  <a:pt x="246" y="157"/>
                  <a:pt x="112" y="345"/>
                  <a:pt x="50" y="584"/>
                </a:cubicBezTo>
                <a:cubicBezTo>
                  <a:pt x="0" y="803"/>
                  <a:pt x="0" y="1010"/>
                  <a:pt x="0" y="1416"/>
                </a:cubicBezTo>
                <a:lnTo>
                  <a:pt x="0" y="20179"/>
                </a:lnTo>
                <a:cubicBezTo>
                  <a:pt x="0" y="20591"/>
                  <a:pt x="0" y="20797"/>
                  <a:pt x="50" y="21016"/>
                </a:cubicBezTo>
                <a:cubicBezTo>
                  <a:pt x="112" y="21255"/>
                  <a:pt x="246" y="21443"/>
                  <a:pt x="417" y="21531"/>
                </a:cubicBezTo>
                <a:cubicBezTo>
                  <a:pt x="574" y="21600"/>
                  <a:pt x="721" y="21600"/>
                  <a:pt x="1011" y="21600"/>
                </a:cubicBezTo>
                <a:lnTo>
                  <a:pt x="20585" y="21600"/>
                </a:lnTo>
                <a:cubicBezTo>
                  <a:pt x="20879" y="21600"/>
                  <a:pt x="21026" y="21600"/>
                  <a:pt x="21183" y="21531"/>
                </a:cubicBezTo>
                <a:cubicBezTo>
                  <a:pt x="21354" y="21443"/>
                  <a:pt x="21488" y="21255"/>
                  <a:pt x="21550" y="21016"/>
                </a:cubicBezTo>
                <a:cubicBezTo>
                  <a:pt x="21600" y="20797"/>
                  <a:pt x="21600" y="20590"/>
                  <a:pt x="21600" y="20184"/>
                </a:cubicBezTo>
                <a:lnTo>
                  <a:pt x="21600" y="1421"/>
                </a:lnTo>
                <a:cubicBezTo>
                  <a:pt x="21600" y="1009"/>
                  <a:pt x="21600" y="803"/>
                  <a:pt x="21550" y="584"/>
                </a:cubicBezTo>
                <a:cubicBezTo>
                  <a:pt x="21488" y="345"/>
                  <a:pt x="21354" y="157"/>
                  <a:pt x="21183" y="69"/>
                </a:cubicBezTo>
                <a:cubicBezTo>
                  <a:pt x="21026" y="0"/>
                  <a:pt x="20879" y="0"/>
                  <a:pt x="20589" y="0"/>
                </a:cubicBezTo>
                <a:lnTo>
                  <a:pt x="1015" y="0"/>
                </a:lnTo>
                <a:lnTo>
                  <a:pt x="1011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sp>
        <p:nvSpPr>
          <p:cNvPr id="382" name="Prevention is often the best strategy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rPr b="1"/>
              <a:t>Prevention</a:t>
            </a:r>
            <a:r>
              <a:t> is often the best strategy.</a:t>
            </a:r>
          </a:p>
        </p:txBody>
      </p:sp>
      <p:pic>
        <p:nvPicPr>
          <p:cNvPr id="383" name="soapyhands-rs.jpeg" descr="soapyhands-rs.jpeg"/>
          <p:cNvPicPr>
            <a:picLocks noChangeAspect="1"/>
          </p:cNvPicPr>
          <p:nvPr/>
        </p:nvPicPr>
        <p:blipFill>
          <a:blip r:embed="rId2">
            <a:extLst/>
          </a:blip>
          <a:srcRect l="140" t="5830" r="140" b="15623"/>
          <a:stretch>
            <a:fillRect/>
          </a:stretch>
        </p:blipFill>
        <p:spPr>
          <a:xfrm>
            <a:off x="6718300" y="2590799"/>
            <a:ext cx="5334001" cy="628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0" y="0"/>
                </a:moveTo>
                <a:cubicBezTo>
                  <a:pt x="840" y="0"/>
                  <a:pt x="668" y="0"/>
                  <a:pt x="487" y="49"/>
                </a:cubicBezTo>
                <a:cubicBezTo>
                  <a:pt x="287" y="111"/>
                  <a:pt x="130" y="244"/>
                  <a:pt x="58" y="413"/>
                </a:cubicBezTo>
                <a:cubicBezTo>
                  <a:pt x="0" y="568"/>
                  <a:pt x="0" y="714"/>
                  <a:pt x="0" y="1001"/>
                </a:cubicBezTo>
                <a:lnTo>
                  <a:pt x="0" y="20595"/>
                </a:lnTo>
                <a:cubicBezTo>
                  <a:pt x="0" y="20886"/>
                  <a:pt x="0" y="21032"/>
                  <a:pt x="58" y="21187"/>
                </a:cubicBezTo>
                <a:cubicBezTo>
                  <a:pt x="130" y="21356"/>
                  <a:pt x="287" y="21489"/>
                  <a:pt x="487" y="21551"/>
                </a:cubicBezTo>
                <a:cubicBezTo>
                  <a:pt x="669" y="21600"/>
                  <a:pt x="842" y="21600"/>
                  <a:pt x="1180" y="21600"/>
                </a:cubicBezTo>
                <a:lnTo>
                  <a:pt x="20416" y="21600"/>
                </a:lnTo>
                <a:cubicBezTo>
                  <a:pt x="20759" y="21600"/>
                  <a:pt x="20931" y="21600"/>
                  <a:pt x="21113" y="21551"/>
                </a:cubicBezTo>
                <a:cubicBezTo>
                  <a:pt x="21313" y="21489"/>
                  <a:pt x="21470" y="21356"/>
                  <a:pt x="21542" y="21187"/>
                </a:cubicBezTo>
                <a:cubicBezTo>
                  <a:pt x="21600" y="21032"/>
                  <a:pt x="21600" y="20886"/>
                  <a:pt x="21600" y="20599"/>
                </a:cubicBezTo>
                <a:lnTo>
                  <a:pt x="21600" y="1005"/>
                </a:lnTo>
                <a:cubicBezTo>
                  <a:pt x="21600" y="714"/>
                  <a:pt x="21600" y="568"/>
                  <a:pt x="21542" y="413"/>
                </a:cubicBezTo>
                <a:cubicBezTo>
                  <a:pt x="21470" y="244"/>
                  <a:pt x="21313" y="111"/>
                  <a:pt x="21113" y="49"/>
                </a:cubicBezTo>
                <a:cubicBezTo>
                  <a:pt x="20931" y="0"/>
                  <a:pt x="20758" y="0"/>
                  <a:pt x="20420" y="0"/>
                </a:cubicBezTo>
                <a:lnTo>
                  <a:pt x="1184" y="0"/>
                </a:lnTo>
                <a:lnTo>
                  <a:pt x="118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pic>
        <p:nvPicPr>
          <p:cNvPr id="386" name="idea300.jpeg" descr="idea300.jpeg"/>
          <p:cNvPicPr>
            <a:picLocks noChangeAspect="1"/>
          </p:cNvPicPr>
          <p:nvPr/>
        </p:nvPicPr>
        <p:blipFill>
          <a:blip r:embed="rId2">
            <a:extLst/>
          </a:blip>
          <a:srcRect l="2896" t="4857" r="0" b="28476"/>
          <a:stretch>
            <a:fillRect/>
          </a:stretch>
        </p:blipFill>
        <p:spPr>
          <a:xfrm>
            <a:off x="4707771" y="2623234"/>
            <a:ext cx="3699625" cy="3809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6" h="20595" fill="norm" stroke="1" extrusionOk="0">
                <a:moveTo>
                  <a:pt x="10589" y="0"/>
                </a:moveTo>
                <a:cubicBezTo>
                  <a:pt x="7879" y="0"/>
                  <a:pt x="5169" y="1006"/>
                  <a:pt x="3102" y="3016"/>
                </a:cubicBezTo>
                <a:cubicBezTo>
                  <a:pt x="-1034" y="7038"/>
                  <a:pt x="-1034" y="13557"/>
                  <a:pt x="3102" y="17579"/>
                </a:cubicBezTo>
                <a:cubicBezTo>
                  <a:pt x="7237" y="21600"/>
                  <a:pt x="13942" y="21600"/>
                  <a:pt x="18077" y="17579"/>
                </a:cubicBezTo>
                <a:cubicBezTo>
                  <a:pt x="19234" y="16454"/>
                  <a:pt x="20056" y="15130"/>
                  <a:pt x="20566" y="13723"/>
                </a:cubicBezTo>
                <a:lnTo>
                  <a:pt x="20566" y="6871"/>
                </a:lnTo>
                <a:cubicBezTo>
                  <a:pt x="20056" y="5465"/>
                  <a:pt x="19234" y="4141"/>
                  <a:pt x="18077" y="3016"/>
                </a:cubicBezTo>
                <a:cubicBezTo>
                  <a:pt x="16010" y="1006"/>
                  <a:pt x="13300" y="0"/>
                  <a:pt x="1058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7" name="ask for ideas…"/>
          <p:cNvSpPr txBox="1"/>
          <p:nvPr/>
        </p:nvSpPr>
        <p:spPr>
          <a:xfrm>
            <a:off x="1335257" y="4022162"/>
            <a:ext cx="2923033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ask for ideas</a:t>
            </a:r>
          </a:p>
          <a:p>
            <a:pPr>
              <a:defRPr b="0"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and suggestions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pic>
        <p:nvPicPr>
          <p:cNvPr id="390" name="idea300.jpeg" descr="idea300.jpe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0" t="2299" r="0" b="31032"/>
          <a:stretch>
            <a:fillRect/>
          </a:stretch>
        </p:blipFill>
        <p:spPr>
          <a:xfrm>
            <a:off x="561168" y="6636657"/>
            <a:ext cx="2222501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fill="norm" stroke="1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6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6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1" name="function300.jpeg" descr="function300.jpeg"/>
          <p:cNvPicPr>
            <a:picLocks noChangeAspect="1"/>
          </p:cNvPicPr>
          <p:nvPr/>
        </p:nvPicPr>
        <p:blipFill>
          <a:blip r:embed="rId3">
            <a:extLst/>
          </a:blip>
          <a:srcRect l="16667" t="0" r="16667" b="0"/>
          <a:stretch>
            <a:fillRect/>
          </a:stretch>
        </p:blipFill>
        <p:spPr>
          <a:xfrm>
            <a:off x="4719104" y="2644506"/>
            <a:ext cx="3809912" cy="381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5"/>
                  <a:pt x="2882" y="3163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" name="ask for ideas…"/>
          <p:cNvSpPr txBox="1"/>
          <p:nvPr/>
        </p:nvSpPr>
        <p:spPr>
          <a:xfrm>
            <a:off x="764890" y="8969400"/>
            <a:ext cx="1799540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ask for ideas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and suggestions</a:t>
            </a:r>
          </a:p>
        </p:txBody>
      </p:sp>
      <p:sp>
        <p:nvSpPr>
          <p:cNvPr id="393" name="goals that…"/>
          <p:cNvSpPr txBox="1"/>
          <p:nvPr/>
        </p:nvSpPr>
        <p:spPr>
          <a:xfrm>
            <a:off x="1525484" y="4022162"/>
            <a:ext cx="3071242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goals that</a:t>
            </a:r>
          </a:p>
          <a:p>
            <a:pPr>
              <a:defRPr b="0" sz="3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focus on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pic>
        <p:nvPicPr>
          <p:cNvPr id="396" name="hurdle-rs.jpeg" descr="hurdle-rs.jpeg"/>
          <p:cNvPicPr>
            <a:picLocks noChangeAspect="1"/>
          </p:cNvPicPr>
          <p:nvPr/>
        </p:nvPicPr>
        <p:blipFill>
          <a:blip r:embed="rId2">
            <a:extLst/>
          </a:blip>
          <a:srcRect l="1657" t="34485" r="1657" b="1"/>
          <a:stretch>
            <a:fillRect/>
          </a:stretch>
        </p:blipFill>
        <p:spPr>
          <a:xfrm>
            <a:off x="4597444" y="2619850"/>
            <a:ext cx="3809912" cy="3631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107"/>
                  <a:pt x="2882" y="3319"/>
                </a:cubicBezTo>
                <a:cubicBezTo>
                  <a:pt x="-961" y="7744"/>
                  <a:pt x="-961" y="14918"/>
                  <a:pt x="2882" y="19343"/>
                </a:cubicBezTo>
                <a:cubicBezTo>
                  <a:pt x="3722" y="20311"/>
                  <a:pt x="4681" y="21056"/>
                  <a:pt x="5700" y="21600"/>
                </a:cubicBezTo>
                <a:lnTo>
                  <a:pt x="13978" y="21600"/>
                </a:lnTo>
                <a:cubicBezTo>
                  <a:pt x="14997" y="21056"/>
                  <a:pt x="15956" y="20311"/>
                  <a:pt x="16796" y="19343"/>
                </a:cubicBezTo>
                <a:cubicBezTo>
                  <a:pt x="20639" y="14918"/>
                  <a:pt x="20639" y="7744"/>
                  <a:pt x="16796" y="3319"/>
                </a:cubicBezTo>
                <a:cubicBezTo>
                  <a:pt x="14875" y="1107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7" name="idea.jpeg" descr="idea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18681" t="6065" r="1" b="39342"/>
          <a:stretch>
            <a:fillRect/>
          </a:stretch>
        </p:blipFill>
        <p:spPr>
          <a:xfrm>
            <a:off x="561128" y="6636657"/>
            <a:ext cx="2207063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8" h="20595" fill="norm" stroke="1" extrusionOk="0">
                <a:moveTo>
                  <a:pt x="10366" y="0"/>
                </a:moveTo>
                <a:cubicBezTo>
                  <a:pt x="7714" y="0"/>
                  <a:pt x="5060" y="1005"/>
                  <a:pt x="3036" y="3016"/>
                </a:cubicBezTo>
                <a:cubicBezTo>
                  <a:pt x="-1012" y="7037"/>
                  <a:pt x="-1012" y="13557"/>
                  <a:pt x="3036" y="17579"/>
                </a:cubicBezTo>
                <a:cubicBezTo>
                  <a:pt x="7084" y="21600"/>
                  <a:pt x="13648" y="21600"/>
                  <a:pt x="17697" y="17579"/>
                </a:cubicBezTo>
                <a:cubicBezTo>
                  <a:pt x="19294" y="15992"/>
                  <a:pt x="20251" y="14014"/>
                  <a:pt x="20588" y="11956"/>
                </a:cubicBezTo>
                <a:lnTo>
                  <a:pt x="20588" y="8639"/>
                </a:lnTo>
                <a:cubicBezTo>
                  <a:pt x="20251" y="6580"/>
                  <a:pt x="19294" y="4603"/>
                  <a:pt x="17697" y="3016"/>
                </a:cubicBezTo>
                <a:cubicBezTo>
                  <a:pt x="15673" y="1005"/>
                  <a:pt x="13019" y="0"/>
                  <a:pt x="1036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8" name="function300.jpeg" descr="function300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16665" t="0" r="16665" b="0"/>
          <a:stretch>
            <a:fillRect/>
          </a:stretch>
        </p:blipFill>
        <p:spPr>
          <a:xfrm>
            <a:off x="3125472" y="6636657"/>
            <a:ext cx="2222581" cy="222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9" name="ask for ideas…"/>
          <p:cNvSpPr txBox="1"/>
          <p:nvPr/>
        </p:nvSpPr>
        <p:spPr>
          <a:xfrm>
            <a:off x="764890" y="8969400"/>
            <a:ext cx="1799540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ask for ideas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and suggestions</a:t>
            </a:r>
          </a:p>
        </p:txBody>
      </p:sp>
      <p:sp>
        <p:nvSpPr>
          <p:cNvPr id="400" name="goals that…"/>
          <p:cNvSpPr txBox="1"/>
          <p:nvPr/>
        </p:nvSpPr>
        <p:spPr>
          <a:xfrm>
            <a:off x="3292530" y="8969400"/>
            <a:ext cx="188846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goals that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focus on function</a:t>
            </a:r>
          </a:p>
        </p:txBody>
      </p:sp>
      <p:sp>
        <p:nvSpPr>
          <p:cNvPr id="401" name="set short- and…"/>
          <p:cNvSpPr txBox="1"/>
          <p:nvPr/>
        </p:nvSpPr>
        <p:spPr>
          <a:xfrm>
            <a:off x="1425139" y="4022162"/>
            <a:ext cx="2795779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rgbClr val="D6D5D5"/>
                </a:solidFill>
              </a:defRPr>
            </a:pPr>
            <a:r>
              <a:t>set short- and</a:t>
            </a:r>
          </a:p>
          <a:p>
            <a:pPr>
              <a:defRPr b="0" sz="3000">
                <a:solidFill>
                  <a:srgbClr val="D6D5D5"/>
                </a:solidFill>
              </a:defRPr>
            </a:pPr>
            <a:r>
              <a:t>long-term goals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pic>
        <p:nvPicPr>
          <p:cNvPr id="404" name="hurdle-rs.jpeg" descr="hurdle-rs.jpe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0" t="14454" r="0" b="14453"/>
          <a:stretch>
            <a:fillRect/>
          </a:stretch>
        </p:blipFill>
        <p:spPr>
          <a:xfrm>
            <a:off x="5488203" y="6636657"/>
            <a:ext cx="2222501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fill="norm" stroke="1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6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6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5" name="emotion-rs.jpeg" descr="emotion-rs.jpeg"/>
          <p:cNvPicPr>
            <a:picLocks noChangeAspect="1"/>
          </p:cNvPicPr>
          <p:nvPr/>
        </p:nvPicPr>
        <p:blipFill>
          <a:blip r:embed="rId3">
            <a:extLst/>
          </a:blip>
          <a:srcRect l="11258" t="16080" r="33396" b="900"/>
          <a:stretch>
            <a:fillRect/>
          </a:stretch>
        </p:blipFill>
        <p:spPr>
          <a:xfrm>
            <a:off x="4597444" y="2631536"/>
            <a:ext cx="3809912" cy="3809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6" name="idea.jpeg" descr="idea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18681" t="6065" r="1" b="39342"/>
          <a:stretch>
            <a:fillRect/>
          </a:stretch>
        </p:blipFill>
        <p:spPr>
          <a:xfrm>
            <a:off x="561128" y="6636657"/>
            <a:ext cx="2207063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8" h="20595" fill="norm" stroke="1" extrusionOk="0">
                <a:moveTo>
                  <a:pt x="10366" y="0"/>
                </a:moveTo>
                <a:cubicBezTo>
                  <a:pt x="7714" y="0"/>
                  <a:pt x="5060" y="1005"/>
                  <a:pt x="3036" y="3016"/>
                </a:cubicBezTo>
                <a:cubicBezTo>
                  <a:pt x="-1012" y="7037"/>
                  <a:pt x="-1012" y="13557"/>
                  <a:pt x="3036" y="17579"/>
                </a:cubicBezTo>
                <a:cubicBezTo>
                  <a:pt x="7084" y="21600"/>
                  <a:pt x="13648" y="21600"/>
                  <a:pt x="17697" y="17579"/>
                </a:cubicBezTo>
                <a:cubicBezTo>
                  <a:pt x="19294" y="15992"/>
                  <a:pt x="20251" y="14014"/>
                  <a:pt x="20588" y="11956"/>
                </a:cubicBezTo>
                <a:lnTo>
                  <a:pt x="20588" y="8639"/>
                </a:lnTo>
                <a:cubicBezTo>
                  <a:pt x="20251" y="6580"/>
                  <a:pt x="19294" y="4603"/>
                  <a:pt x="17697" y="3016"/>
                </a:cubicBezTo>
                <a:cubicBezTo>
                  <a:pt x="15673" y="1005"/>
                  <a:pt x="13019" y="0"/>
                  <a:pt x="1036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7" name="function.jpeg" descr="function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17010" t="571" r="17010" b="570"/>
          <a:stretch>
            <a:fillRect/>
          </a:stretch>
        </p:blipFill>
        <p:spPr>
          <a:xfrm>
            <a:off x="3125472" y="6636657"/>
            <a:ext cx="2222581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8" name="ask for ideas…"/>
          <p:cNvSpPr txBox="1"/>
          <p:nvPr/>
        </p:nvSpPr>
        <p:spPr>
          <a:xfrm>
            <a:off x="764890" y="8969400"/>
            <a:ext cx="1799540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ask for ideas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and suggestions</a:t>
            </a:r>
          </a:p>
        </p:txBody>
      </p:sp>
      <p:sp>
        <p:nvSpPr>
          <p:cNvPr id="409" name="goals that…"/>
          <p:cNvSpPr txBox="1"/>
          <p:nvPr/>
        </p:nvSpPr>
        <p:spPr>
          <a:xfrm>
            <a:off x="3292530" y="8969400"/>
            <a:ext cx="188846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goals that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focus on function</a:t>
            </a:r>
          </a:p>
        </p:txBody>
      </p:sp>
      <p:sp>
        <p:nvSpPr>
          <p:cNvPr id="410" name="short- and…"/>
          <p:cNvSpPr txBox="1"/>
          <p:nvPr/>
        </p:nvSpPr>
        <p:spPr>
          <a:xfrm>
            <a:off x="5640806" y="8969400"/>
            <a:ext cx="1723188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short- and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long-term goals</a:t>
            </a:r>
          </a:p>
        </p:txBody>
      </p:sp>
      <p:sp>
        <p:nvSpPr>
          <p:cNvPr id="411" name="address…"/>
          <p:cNvSpPr txBox="1"/>
          <p:nvPr/>
        </p:nvSpPr>
        <p:spPr>
          <a:xfrm>
            <a:off x="8604522" y="4196333"/>
            <a:ext cx="4024504" cy="100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chemeClr val="accent1">
                    <a:lumOff val="-13575"/>
                  </a:schemeClr>
                </a:solidFill>
              </a:defRPr>
            </a:pPr>
            <a:r>
              <a:t>address</a:t>
            </a:r>
          </a:p>
          <a:p>
            <a:pPr>
              <a:defRPr b="0" sz="3000">
                <a:solidFill>
                  <a:schemeClr val="accent1">
                    <a:lumOff val="-13575"/>
                  </a:schemeClr>
                </a:solidFill>
              </a:defRPr>
            </a:pPr>
            <a:r>
              <a:t>emotional components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pic>
        <p:nvPicPr>
          <p:cNvPr id="414" name="hurdle.jpeg" descr="hurdle.jpe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15653" t="36050" r="15653" b="15126"/>
          <a:stretch>
            <a:fillRect/>
          </a:stretch>
        </p:blipFill>
        <p:spPr>
          <a:xfrm>
            <a:off x="5488163" y="6636657"/>
            <a:ext cx="2222582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5" name="emotion-rs.jpeg" descr="emotion-rs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4257" t="0" r="29073" b="0"/>
          <a:stretch>
            <a:fillRect/>
          </a:stretch>
        </p:blipFill>
        <p:spPr>
          <a:xfrm>
            <a:off x="7850855" y="6643423"/>
            <a:ext cx="2222582" cy="222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6" name="referees-rs.jpeg" descr="referees-rs.jpeg"/>
          <p:cNvPicPr>
            <a:picLocks noChangeAspect="1"/>
          </p:cNvPicPr>
          <p:nvPr/>
        </p:nvPicPr>
        <p:blipFill>
          <a:blip r:embed="rId4">
            <a:extLst/>
          </a:blip>
          <a:srcRect l="16667" t="0" r="16667" b="0"/>
          <a:stretch>
            <a:fillRect/>
          </a:stretch>
        </p:blipFill>
        <p:spPr>
          <a:xfrm>
            <a:off x="4597444" y="2619850"/>
            <a:ext cx="3809912" cy="381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5"/>
                  <a:pt x="2882" y="3163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7" name="idea.jpeg" descr="idea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18681" t="6065" r="1" b="39342"/>
          <a:stretch>
            <a:fillRect/>
          </a:stretch>
        </p:blipFill>
        <p:spPr>
          <a:xfrm>
            <a:off x="561128" y="6636657"/>
            <a:ext cx="2207063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8" h="20595" fill="norm" stroke="1" extrusionOk="0">
                <a:moveTo>
                  <a:pt x="10366" y="0"/>
                </a:moveTo>
                <a:cubicBezTo>
                  <a:pt x="7714" y="0"/>
                  <a:pt x="5060" y="1005"/>
                  <a:pt x="3036" y="3016"/>
                </a:cubicBezTo>
                <a:cubicBezTo>
                  <a:pt x="-1012" y="7037"/>
                  <a:pt x="-1012" y="13557"/>
                  <a:pt x="3036" y="17579"/>
                </a:cubicBezTo>
                <a:cubicBezTo>
                  <a:pt x="7084" y="21600"/>
                  <a:pt x="13648" y="21600"/>
                  <a:pt x="17697" y="17579"/>
                </a:cubicBezTo>
                <a:cubicBezTo>
                  <a:pt x="19294" y="15992"/>
                  <a:pt x="20251" y="14014"/>
                  <a:pt x="20588" y="11956"/>
                </a:cubicBezTo>
                <a:lnTo>
                  <a:pt x="20588" y="8639"/>
                </a:lnTo>
                <a:cubicBezTo>
                  <a:pt x="20251" y="6580"/>
                  <a:pt x="19294" y="4603"/>
                  <a:pt x="17697" y="3016"/>
                </a:cubicBezTo>
                <a:cubicBezTo>
                  <a:pt x="15673" y="1005"/>
                  <a:pt x="13019" y="0"/>
                  <a:pt x="1036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8" name="function.jpeg" descr="function.jpeg"/>
          <p:cNvPicPr>
            <a:picLocks noChangeAspect="1"/>
          </p:cNvPicPr>
          <p:nvPr/>
        </p:nvPicPr>
        <p:blipFill>
          <a:blip r:embed="rId6">
            <a:alphaModFix amt="20000"/>
            <a:extLst/>
          </a:blip>
          <a:srcRect l="17010" t="571" r="17010" b="570"/>
          <a:stretch>
            <a:fillRect/>
          </a:stretch>
        </p:blipFill>
        <p:spPr>
          <a:xfrm>
            <a:off x="3125472" y="6636657"/>
            <a:ext cx="2222581" cy="222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9" name="ask for ideas…"/>
          <p:cNvSpPr txBox="1"/>
          <p:nvPr/>
        </p:nvSpPr>
        <p:spPr>
          <a:xfrm>
            <a:off x="764890" y="8969400"/>
            <a:ext cx="1799540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ask for ideas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and suggestions</a:t>
            </a:r>
          </a:p>
        </p:txBody>
      </p:sp>
      <p:sp>
        <p:nvSpPr>
          <p:cNvPr id="420" name="goals that…"/>
          <p:cNvSpPr txBox="1"/>
          <p:nvPr/>
        </p:nvSpPr>
        <p:spPr>
          <a:xfrm>
            <a:off x="3292530" y="8969400"/>
            <a:ext cx="188846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goals that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focus on function</a:t>
            </a:r>
          </a:p>
        </p:txBody>
      </p:sp>
      <p:sp>
        <p:nvSpPr>
          <p:cNvPr id="421" name="short- and…"/>
          <p:cNvSpPr txBox="1"/>
          <p:nvPr/>
        </p:nvSpPr>
        <p:spPr>
          <a:xfrm>
            <a:off x="5640806" y="8969400"/>
            <a:ext cx="1723188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short- and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long-term goals</a:t>
            </a:r>
          </a:p>
        </p:txBody>
      </p:sp>
      <p:sp>
        <p:nvSpPr>
          <p:cNvPr id="422" name="address…"/>
          <p:cNvSpPr txBox="1"/>
          <p:nvPr/>
        </p:nvSpPr>
        <p:spPr>
          <a:xfrm>
            <a:off x="7731935" y="8969400"/>
            <a:ext cx="2460422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5E5E5E"/>
                </a:solidFill>
              </a:defRPr>
            </a:pPr>
            <a:r>
              <a:t>address</a:t>
            </a:r>
          </a:p>
          <a:p>
            <a:pPr>
              <a:defRPr b="0" sz="1800">
                <a:solidFill>
                  <a:srgbClr val="5E5E5E"/>
                </a:solidFill>
              </a:defRPr>
            </a:pPr>
            <a:r>
              <a:t>emotional components</a:t>
            </a:r>
          </a:p>
        </p:txBody>
      </p:sp>
      <p:sp>
        <p:nvSpPr>
          <p:cNvPr id="423" name="create structure…"/>
          <p:cNvSpPr txBox="1"/>
          <p:nvPr/>
        </p:nvSpPr>
        <p:spPr>
          <a:xfrm>
            <a:off x="8540027" y="4025545"/>
            <a:ext cx="3043048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000">
                <a:solidFill>
                  <a:schemeClr val="accent6">
                    <a:satOff val="-15808"/>
                    <a:lumOff val="-17557"/>
                  </a:schemeClr>
                </a:solidFill>
              </a:defRPr>
            </a:pPr>
            <a:r>
              <a:t>create structure</a:t>
            </a:r>
          </a:p>
          <a:p>
            <a:pPr>
              <a:defRPr b="0" sz="3000">
                <a:solidFill>
                  <a:schemeClr val="accent6">
                    <a:satOff val="-15808"/>
                    <a:lumOff val="-17557"/>
                  </a:schemeClr>
                </a:solidFill>
              </a:defRPr>
            </a:pPr>
            <a:r>
              <a:t>and predictability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nsequences of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Consequences of Difficult Interactions</a:t>
            </a:r>
          </a:p>
        </p:txBody>
      </p:sp>
      <p:pic>
        <p:nvPicPr>
          <p:cNvPr id="132" name="three.jpeg" descr="three.jpeg"/>
          <p:cNvPicPr>
            <a:picLocks noChangeAspect="1"/>
          </p:cNvPicPr>
          <p:nvPr/>
        </p:nvPicPr>
        <p:blipFill>
          <a:blip r:embed="rId3">
            <a:extLst/>
          </a:blip>
          <a:srcRect l="9011" t="4457" r="9011" b="4457"/>
          <a:stretch>
            <a:fillRect/>
          </a:stretch>
        </p:blipFill>
        <p:spPr>
          <a:xfrm>
            <a:off x="660400" y="2565400"/>
            <a:ext cx="3810000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3" name="15% to 30% encounters…"/>
          <p:cNvSpPr txBox="1"/>
          <p:nvPr/>
        </p:nvSpPr>
        <p:spPr>
          <a:xfrm>
            <a:off x="1117854" y="2783041"/>
            <a:ext cx="2895093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000">
                <a:solidFill>
                  <a:srgbClr val="FFFFFF"/>
                </a:solidFill>
              </a:defRPr>
            </a:pPr>
            <a:r>
              <a:t>15% to 30% encounters</a:t>
            </a:r>
          </a:p>
          <a:p>
            <a:pPr>
              <a:defRPr b="0" sz="2000">
                <a:solidFill>
                  <a:srgbClr val="FFFFFF"/>
                </a:solidFill>
              </a:defRPr>
            </a:pPr>
            <a:r>
              <a:t>deemed difficult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entle Remin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Gentle Reminders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entle Remin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Gentle Reminders</a:t>
            </a:r>
          </a:p>
        </p:txBody>
      </p:sp>
      <p:pic>
        <p:nvPicPr>
          <p:cNvPr id="430" name="museum-rs.jpeg" descr="museum-rs.jpeg"/>
          <p:cNvPicPr>
            <a:picLocks noChangeAspect="1"/>
          </p:cNvPicPr>
          <p:nvPr/>
        </p:nvPicPr>
        <p:blipFill>
          <a:blip r:embed="rId3">
            <a:extLst/>
          </a:blip>
          <a:srcRect l="5590" t="31435" r="5590" b="10408"/>
          <a:stretch>
            <a:fillRect/>
          </a:stretch>
        </p:blipFill>
        <p:spPr>
          <a:xfrm>
            <a:off x="2312307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31" name="team"/>
          <p:cNvSpPr txBox="1"/>
          <p:nvPr/>
        </p:nvSpPr>
        <p:spPr>
          <a:xfrm>
            <a:off x="3875423" y="5134355"/>
            <a:ext cx="683769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FFFFFF"/>
                </a:solidFill>
              </a:defRPr>
            </a:lvl1pPr>
          </a:lstStyle>
          <a:p>
            <a:pPr/>
            <a:r>
              <a:t>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entle Remin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Gentle Reminders</a:t>
            </a:r>
          </a:p>
        </p:txBody>
      </p:sp>
      <p:pic>
        <p:nvPicPr>
          <p:cNvPr id="436" name="museum-rs.jpeg" descr="museum-rs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5590" t="31435" r="5590" b="10408"/>
          <a:stretch>
            <a:fillRect/>
          </a:stretch>
        </p:blipFill>
        <p:spPr>
          <a:xfrm>
            <a:off x="2312307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7" name="goldstars-rs.jpeg" descr="goldstars-rs.jpeg"/>
          <p:cNvPicPr>
            <a:picLocks noChangeAspect="1"/>
          </p:cNvPicPr>
          <p:nvPr/>
        </p:nvPicPr>
        <p:blipFill>
          <a:blip r:embed="rId4">
            <a:extLst/>
          </a:blip>
          <a:srcRect l="34967" t="2145" r="4557" b="14601"/>
          <a:stretch>
            <a:fillRect/>
          </a:stretch>
        </p:blipFill>
        <p:spPr>
          <a:xfrm>
            <a:off x="6597650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38" name="team"/>
          <p:cNvSpPr txBox="1"/>
          <p:nvPr/>
        </p:nvSpPr>
        <p:spPr>
          <a:xfrm>
            <a:off x="3875423" y="5134355"/>
            <a:ext cx="683769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team</a:t>
            </a:r>
          </a:p>
        </p:txBody>
      </p:sp>
      <p:sp>
        <p:nvSpPr>
          <p:cNvPr id="439" name="strengths"/>
          <p:cNvSpPr txBox="1"/>
          <p:nvPr/>
        </p:nvSpPr>
        <p:spPr>
          <a:xfrm>
            <a:off x="7916163" y="5134355"/>
            <a:ext cx="1172973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strengths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entle Remin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Gentle Reminders</a:t>
            </a:r>
          </a:p>
        </p:txBody>
      </p:sp>
      <p:pic>
        <p:nvPicPr>
          <p:cNvPr id="444" name="museum-rs.jpeg" descr="museum-rs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5590" t="31435" r="5590" b="10408"/>
          <a:stretch>
            <a:fillRect/>
          </a:stretch>
        </p:blipFill>
        <p:spPr>
          <a:xfrm>
            <a:off x="2312307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5" name="labels-rs.jpeg" descr="labels-rs.jpeg"/>
          <p:cNvPicPr>
            <a:picLocks noChangeAspect="1"/>
          </p:cNvPicPr>
          <p:nvPr/>
        </p:nvPicPr>
        <p:blipFill>
          <a:blip r:embed="rId4">
            <a:extLst/>
          </a:blip>
          <a:srcRect l="13680" t="0" r="13680" b="0"/>
          <a:stretch>
            <a:fillRect/>
          </a:stretch>
        </p:blipFill>
        <p:spPr>
          <a:xfrm>
            <a:off x="2312307" y="5936342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6" name="goldstars-rs.jpeg" descr="goldstars-rs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34967" t="2145" r="4557" b="14601"/>
          <a:stretch>
            <a:fillRect/>
          </a:stretch>
        </p:blipFill>
        <p:spPr>
          <a:xfrm>
            <a:off x="6597650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47" name="team"/>
          <p:cNvSpPr txBox="1"/>
          <p:nvPr/>
        </p:nvSpPr>
        <p:spPr>
          <a:xfrm>
            <a:off x="3875423" y="5134355"/>
            <a:ext cx="683769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team</a:t>
            </a:r>
          </a:p>
        </p:txBody>
      </p:sp>
      <p:sp>
        <p:nvSpPr>
          <p:cNvPr id="448" name="strengths"/>
          <p:cNvSpPr txBox="1"/>
          <p:nvPr/>
        </p:nvSpPr>
        <p:spPr>
          <a:xfrm>
            <a:off x="7916163" y="5134355"/>
            <a:ext cx="1172973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strengths</a:t>
            </a:r>
          </a:p>
        </p:txBody>
      </p:sp>
      <p:sp>
        <p:nvSpPr>
          <p:cNvPr id="449" name="labels"/>
          <p:cNvSpPr txBox="1"/>
          <p:nvPr/>
        </p:nvSpPr>
        <p:spPr>
          <a:xfrm>
            <a:off x="3828560" y="8835499"/>
            <a:ext cx="77749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FFFFFF"/>
                </a:solidFill>
              </a:defRPr>
            </a:lvl1pPr>
          </a:lstStyle>
          <a:p>
            <a:pPr/>
            <a:r>
              <a:t>labels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entle Remin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Gentle Reminders</a:t>
            </a:r>
          </a:p>
        </p:txBody>
      </p:sp>
      <p:pic>
        <p:nvPicPr>
          <p:cNvPr id="454" name="museum-rs.jpeg" descr="museum-rs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5590" t="31435" r="5590" b="10408"/>
          <a:stretch>
            <a:fillRect/>
          </a:stretch>
        </p:blipFill>
        <p:spPr>
          <a:xfrm>
            <a:off x="2312307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5" name="labels-rs.jpeg" descr="labels-rs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13680" t="0" r="13680" b="0"/>
          <a:stretch>
            <a:fillRect/>
          </a:stretch>
        </p:blipFill>
        <p:spPr>
          <a:xfrm>
            <a:off x="2312307" y="5936342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6" name="goldstars-rs.jpeg" descr="goldstars-rs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34967" t="2145" r="4557" b="14601"/>
          <a:stretch>
            <a:fillRect/>
          </a:stretch>
        </p:blipFill>
        <p:spPr>
          <a:xfrm>
            <a:off x="6597650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7" name="lightbulbs-rs.jpeg" descr="lightbulbs-rs.jpeg"/>
          <p:cNvPicPr>
            <a:picLocks noChangeAspect="1"/>
          </p:cNvPicPr>
          <p:nvPr/>
        </p:nvPicPr>
        <p:blipFill>
          <a:blip r:embed="rId6">
            <a:extLst/>
          </a:blip>
          <a:srcRect l="17001" t="0" r="10359" b="0"/>
          <a:stretch>
            <a:fillRect/>
          </a:stretch>
        </p:blipFill>
        <p:spPr>
          <a:xfrm>
            <a:off x="6597649" y="5936343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8" name="team"/>
          <p:cNvSpPr txBox="1"/>
          <p:nvPr/>
        </p:nvSpPr>
        <p:spPr>
          <a:xfrm>
            <a:off x="3875423" y="5134355"/>
            <a:ext cx="683769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team</a:t>
            </a:r>
          </a:p>
        </p:txBody>
      </p:sp>
      <p:sp>
        <p:nvSpPr>
          <p:cNvPr id="459" name="strengths"/>
          <p:cNvSpPr txBox="1"/>
          <p:nvPr/>
        </p:nvSpPr>
        <p:spPr>
          <a:xfrm>
            <a:off x="7916163" y="5134355"/>
            <a:ext cx="1172973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strengths</a:t>
            </a:r>
          </a:p>
        </p:txBody>
      </p:sp>
      <p:sp>
        <p:nvSpPr>
          <p:cNvPr id="460" name="labels"/>
          <p:cNvSpPr txBox="1"/>
          <p:nvPr/>
        </p:nvSpPr>
        <p:spPr>
          <a:xfrm>
            <a:off x="3828560" y="8922584"/>
            <a:ext cx="77749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labels</a:t>
            </a:r>
          </a:p>
        </p:txBody>
      </p:sp>
      <p:sp>
        <p:nvSpPr>
          <p:cNvPr id="461" name="learn"/>
          <p:cNvSpPr txBox="1"/>
          <p:nvPr/>
        </p:nvSpPr>
        <p:spPr>
          <a:xfrm>
            <a:off x="8165718" y="8922584"/>
            <a:ext cx="67386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D6D5D5"/>
                </a:solidFill>
              </a:defRPr>
            </a:lvl1pPr>
          </a:lstStyle>
          <a:p>
            <a:pPr/>
            <a:r>
              <a:t>learn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ometimes it won’t work out. And that’s okay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Sometimes it won’t work out. And that’s okay.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Work on Systemic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Work on Systemic Factors</a:t>
            </a:r>
          </a:p>
        </p:txBody>
      </p:sp>
      <p:pic>
        <p:nvPicPr>
          <p:cNvPr id="468" name="culture-rs.jpeg" descr="culture-rs.jpeg"/>
          <p:cNvPicPr>
            <a:picLocks noChangeAspect="1"/>
          </p:cNvPicPr>
          <p:nvPr/>
        </p:nvPicPr>
        <p:blipFill>
          <a:blip r:embed="rId2">
            <a:extLst/>
          </a:blip>
          <a:srcRect l="5238" t="0" r="5238" b="0"/>
          <a:stretch>
            <a:fillRect/>
          </a:stretch>
        </p:blipFill>
        <p:spPr>
          <a:xfrm>
            <a:off x="2057399" y="2427864"/>
            <a:ext cx="8890002" cy="662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213" y="0"/>
                </a:moveTo>
                <a:cubicBezTo>
                  <a:pt x="129" y="58"/>
                  <a:pt x="63" y="154"/>
                  <a:pt x="30" y="274"/>
                </a:cubicBezTo>
                <a:cubicBezTo>
                  <a:pt x="0" y="403"/>
                  <a:pt x="0" y="524"/>
                  <a:pt x="0" y="762"/>
                </a:cubicBezTo>
                <a:lnTo>
                  <a:pt x="0" y="20834"/>
                </a:lnTo>
                <a:cubicBezTo>
                  <a:pt x="0" y="21076"/>
                  <a:pt x="0" y="21197"/>
                  <a:pt x="30" y="21326"/>
                </a:cubicBezTo>
                <a:cubicBezTo>
                  <a:pt x="63" y="21446"/>
                  <a:pt x="129" y="21542"/>
                  <a:pt x="213" y="21600"/>
                </a:cubicBezTo>
                <a:lnTo>
                  <a:pt x="21387" y="21600"/>
                </a:lnTo>
                <a:cubicBezTo>
                  <a:pt x="21471" y="21542"/>
                  <a:pt x="21537" y="21446"/>
                  <a:pt x="21570" y="21326"/>
                </a:cubicBezTo>
                <a:cubicBezTo>
                  <a:pt x="21600" y="21197"/>
                  <a:pt x="21600" y="21076"/>
                  <a:pt x="21600" y="20838"/>
                </a:cubicBezTo>
                <a:lnTo>
                  <a:pt x="21600" y="766"/>
                </a:lnTo>
                <a:cubicBezTo>
                  <a:pt x="21600" y="524"/>
                  <a:pt x="21600" y="403"/>
                  <a:pt x="21570" y="274"/>
                </a:cubicBezTo>
                <a:cubicBezTo>
                  <a:pt x="21537" y="154"/>
                  <a:pt x="21471" y="58"/>
                  <a:pt x="21387" y="0"/>
                </a:cubicBezTo>
                <a:lnTo>
                  <a:pt x="21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9" name="prevention and culture"/>
          <p:cNvSpPr txBox="1"/>
          <p:nvPr/>
        </p:nvSpPr>
        <p:spPr>
          <a:xfrm>
            <a:off x="8029211" y="8421841"/>
            <a:ext cx="265049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D6D5D5"/>
                </a:solidFill>
              </a:defRPr>
            </a:lvl1pPr>
          </a:lstStyle>
          <a:p>
            <a:pPr/>
            <a:r>
              <a:t>prevention and culture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outine Superv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Routine Supervision</a:t>
            </a:r>
          </a:p>
        </p:txBody>
      </p:sp>
      <p:pic>
        <p:nvPicPr>
          <p:cNvPr id="472" name="supervision-rs.jpeg" descr="supervision-rs.jpeg"/>
          <p:cNvPicPr>
            <a:picLocks noChangeAspect="1"/>
          </p:cNvPicPr>
          <p:nvPr/>
        </p:nvPicPr>
        <p:blipFill>
          <a:blip r:embed="rId3">
            <a:extLst/>
          </a:blip>
          <a:srcRect l="3800" t="7389" r="3800" b="231"/>
          <a:stretch>
            <a:fillRect/>
          </a:stretch>
        </p:blipFill>
        <p:spPr>
          <a:xfrm>
            <a:off x="3809999" y="2311400"/>
            <a:ext cx="53848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9" y="0"/>
                </a:moveTo>
                <a:cubicBezTo>
                  <a:pt x="832" y="0"/>
                  <a:pt x="662" y="0"/>
                  <a:pt x="482" y="45"/>
                </a:cubicBezTo>
                <a:cubicBezTo>
                  <a:pt x="285" y="101"/>
                  <a:pt x="129" y="224"/>
                  <a:pt x="57" y="379"/>
                </a:cubicBezTo>
                <a:cubicBezTo>
                  <a:pt x="0" y="521"/>
                  <a:pt x="0" y="655"/>
                  <a:pt x="0" y="917"/>
                </a:cubicBezTo>
                <a:lnTo>
                  <a:pt x="0" y="20679"/>
                </a:lnTo>
                <a:cubicBezTo>
                  <a:pt x="0" y="20946"/>
                  <a:pt x="0" y="21079"/>
                  <a:pt x="57" y="21221"/>
                </a:cubicBezTo>
                <a:cubicBezTo>
                  <a:pt x="129" y="21376"/>
                  <a:pt x="285" y="21499"/>
                  <a:pt x="482" y="21555"/>
                </a:cubicBezTo>
                <a:cubicBezTo>
                  <a:pt x="663" y="21600"/>
                  <a:pt x="834" y="21600"/>
                  <a:pt x="1169" y="21600"/>
                </a:cubicBezTo>
                <a:lnTo>
                  <a:pt x="20427" y="21600"/>
                </a:lnTo>
                <a:cubicBezTo>
                  <a:pt x="20767" y="21600"/>
                  <a:pt x="20937" y="21600"/>
                  <a:pt x="21118" y="21555"/>
                </a:cubicBezTo>
                <a:cubicBezTo>
                  <a:pt x="21315" y="21499"/>
                  <a:pt x="21471" y="21376"/>
                  <a:pt x="21543" y="21221"/>
                </a:cubicBezTo>
                <a:cubicBezTo>
                  <a:pt x="21600" y="21079"/>
                  <a:pt x="21600" y="20945"/>
                  <a:pt x="21600" y="20682"/>
                </a:cubicBezTo>
                <a:lnTo>
                  <a:pt x="21600" y="921"/>
                </a:lnTo>
                <a:cubicBezTo>
                  <a:pt x="21600" y="654"/>
                  <a:pt x="21600" y="521"/>
                  <a:pt x="21543" y="379"/>
                </a:cubicBezTo>
                <a:cubicBezTo>
                  <a:pt x="21471" y="224"/>
                  <a:pt x="21315" y="101"/>
                  <a:pt x="21118" y="45"/>
                </a:cubicBezTo>
                <a:cubicBezTo>
                  <a:pt x="20937" y="0"/>
                  <a:pt x="20766" y="0"/>
                  <a:pt x="20431" y="0"/>
                </a:cubicBezTo>
                <a:lnTo>
                  <a:pt x="1173" y="0"/>
                </a:lnTo>
                <a:lnTo>
                  <a:pt x="116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Routine Team Check-i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Routine Team Check-ins</a:t>
            </a:r>
          </a:p>
        </p:txBody>
      </p:sp>
      <p:pic>
        <p:nvPicPr>
          <p:cNvPr id="477" name="meeting-1.jpeg" descr="meeting-1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22400" y="2355850"/>
            <a:ext cx="10160000" cy="676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9" y="0"/>
                </a:moveTo>
                <a:cubicBezTo>
                  <a:pt x="441" y="0"/>
                  <a:pt x="351" y="0"/>
                  <a:pt x="256" y="46"/>
                </a:cubicBezTo>
                <a:cubicBezTo>
                  <a:pt x="151" y="103"/>
                  <a:pt x="69" y="226"/>
                  <a:pt x="30" y="384"/>
                </a:cubicBezTo>
                <a:cubicBezTo>
                  <a:pt x="0" y="527"/>
                  <a:pt x="0" y="663"/>
                  <a:pt x="0" y="930"/>
                </a:cubicBezTo>
                <a:lnTo>
                  <a:pt x="0" y="20667"/>
                </a:lnTo>
                <a:cubicBezTo>
                  <a:pt x="0" y="20937"/>
                  <a:pt x="0" y="21073"/>
                  <a:pt x="30" y="21216"/>
                </a:cubicBezTo>
                <a:cubicBezTo>
                  <a:pt x="69" y="21374"/>
                  <a:pt x="151" y="21497"/>
                  <a:pt x="256" y="21554"/>
                </a:cubicBezTo>
                <a:cubicBezTo>
                  <a:pt x="351" y="21600"/>
                  <a:pt x="442" y="21600"/>
                  <a:pt x="619" y="21600"/>
                </a:cubicBezTo>
                <a:lnTo>
                  <a:pt x="20978" y="21600"/>
                </a:lnTo>
                <a:cubicBezTo>
                  <a:pt x="21158" y="21600"/>
                  <a:pt x="21249" y="21600"/>
                  <a:pt x="21344" y="21554"/>
                </a:cubicBezTo>
                <a:cubicBezTo>
                  <a:pt x="21449" y="21497"/>
                  <a:pt x="21531" y="21374"/>
                  <a:pt x="21570" y="21216"/>
                </a:cubicBezTo>
                <a:cubicBezTo>
                  <a:pt x="21600" y="21073"/>
                  <a:pt x="21600" y="20937"/>
                  <a:pt x="21600" y="20670"/>
                </a:cubicBezTo>
                <a:lnTo>
                  <a:pt x="21600" y="933"/>
                </a:lnTo>
                <a:cubicBezTo>
                  <a:pt x="21600" y="663"/>
                  <a:pt x="21600" y="527"/>
                  <a:pt x="21570" y="384"/>
                </a:cubicBezTo>
                <a:cubicBezTo>
                  <a:pt x="21531" y="226"/>
                  <a:pt x="21449" y="103"/>
                  <a:pt x="21344" y="46"/>
                </a:cubicBezTo>
                <a:cubicBezTo>
                  <a:pt x="21249" y="0"/>
                  <a:pt x="21158" y="0"/>
                  <a:pt x="20981" y="0"/>
                </a:cubicBezTo>
                <a:lnTo>
                  <a:pt x="6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Assess Bia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Assess Biases</a:t>
            </a:r>
          </a:p>
        </p:txBody>
      </p:sp>
      <p:pic>
        <p:nvPicPr>
          <p:cNvPr id="482" name="race.jpeg" descr="race.jpeg"/>
          <p:cNvPicPr>
            <a:picLocks noChangeAspect="1"/>
          </p:cNvPicPr>
          <p:nvPr/>
        </p:nvPicPr>
        <p:blipFill>
          <a:blip r:embed="rId2">
            <a:extLst/>
          </a:blip>
          <a:srcRect l="7818" t="0" r="19454" b="0"/>
          <a:stretch>
            <a:fillRect/>
          </a:stretch>
        </p:blipFill>
        <p:spPr>
          <a:xfrm>
            <a:off x="2405742" y="2304142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83" name="lgbtq-rs.jpeg" descr="lgbtq-rs.jpeg"/>
          <p:cNvPicPr>
            <a:picLocks noChangeAspect="1"/>
          </p:cNvPicPr>
          <p:nvPr/>
        </p:nvPicPr>
        <p:blipFill>
          <a:blip r:embed="rId3">
            <a:extLst/>
          </a:blip>
          <a:srcRect l="13636" t="0" r="13636" b="0"/>
          <a:stretch>
            <a:fillRect/>
          </a:stretch>
        </p:blipFill>
        <p:spPr>
          <a:xfrm>
            <a:off x="6473371" y="2304142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84" name="ageism-rs.jpeg" descr="ageism-rs.jpeg"/>
          <p:cNvPicPr>
            <a:picLocks noChangeAspect="1"/>
          </p:cNvPicPr>
          <p:nvPr/>
        </p:nvPicPr>
        <p:blipFill>
          <a:blip r:embed="rId4">
            <a:extLst/>
          </a:blip>
          <a:srcRect l="2893" t="0" r="24475" b="0"/>
          <a:stretch>
            <a:fillRect/>
          </a:stretch>
        </p:blipFill>
        <p:spPr>
          <a:xfrm>
            <a:off x="2405742" y="6001656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85" name="wheelchair-rs.jpeg" descr="wheelchair-rs.jpeg"/>
          <p:cNvPicPr>
            <a:picLocks noChangeAspect="1"/>
          </p:cNvPicPr>
          <p:nvPr/>
        </p:nvPicPr>
        <p:blipFill>
          <a:blip r:embed="rId5">
            <a:extLst/>
          </a:blip>
          <a:srcRect l="4194" t="22007" r="4194" b="22007"/>
          <a:stretch>
            <a:fillRect/>
          </a:stretch>
        </p:blipFill>
        <p:spPr>
          <a:xfrm>
            <a:off x="6473371" y="6001656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onsequences of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Consequences of Difficult Interactions</a:t>
            </a:r>
          </a:p>
        </p:txBody>
      </p:sp>
      <p:pic>
        <p:nvPicPr>
          <p:cNvPr id="138" name="matches.jpeg" descr="matches.jpeg"/>
          <p:cNvPicPr>
            <a:picLocks noChangeAspect="1"/>
          </p:cNvPicPr>
          <p:nvPr/>
        </p:nvPicPr>
        <p:blipFill>
          <a:blip r:embed="rId3">
            <a:extLst/>
          </a:blip>
          <a:srcRect l="9001" t="1927" r="18890" b="1927"/>
          <a:stretch>
            <a:fillRect/>
          </a:stretch>
        </p:blipFill>
        <p:spPr>
          <a:xfrm>
            <a:off x="4597400" y="2565400"/>
            <a:ext cx="3810001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9" name="three.jpeg" descr="three.jpe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rcRect l="9011" t="4457" r="9011" b="4457"/>
          <a:stretch>
            <a:fillRect/>
          </a:stretch>
        </p:blipFill>
        <p:spPr>
          <a:xfrm>
            <a:off x="660400" y="2565400"/>
            <a:ext cx="3810000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0" name="low job satisfaction…"/>
          <p:cNvSpPr txBox="1"/>
          <p:nvPr/>
        </p:nvSpPr>
        <p:spPr>
          <a:xfrm>
            <a:off x="5133086" y="3046824"/>
            <a:ext cx="2738629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low job satisfaction</a:t>
            </a:r>
          </a:p>
          <a:p>
            <a:pPr>
              <a:defRPr b="0"/>
            </a:pPr>
            <a:r>
              <a:t>and burnout</a:t>
            </a:r>
          </a:p>
        </p:txBody>
      </p:sp>
      <p:sp>
        <p:nvSpPr>
          <p:cNvPr id="141" name="15% to 30% encounters…"/>
          <p:cNvSpPr txBox="1"/>
          <p:nvPr/>
        </p:nvSpPr>
        <p:spPr>
          <a:xfrm>
            <a:off x="1395933" y="8257844"/>
            <a:ext cx="2338934" cy="55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600">
                <a:solidFill>
                  <a:srgbClr val="5E5E5E"/>
                </a:solidFill>
              </a:defRPr>
            </a:pPr>
            <a:r>
              <a:t>15% to 30% encounters</a:t>
            </a:r>
          </a:p>
          <a:p>
            <a:pPr>
              <a:defRPr b="0" sz="1600">
                <a:solidFill>
                  <a:srgbClr val="5E5E5E"/>
                </a:solidFill>
              </a:defRPr>
            </a:pPr>
            <a:r>
              <a:t>deemed difficult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creen for Psychiatric Condi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Screen for Psychiatric Conditions</a:t>
            </a:r>
          </a:p>
        </p:txBody>
      </p:sp>
      <p:pic>
        <p:nvPicPr>
          <p:cNvPr id="488" name="screening-1.jpeg" descr="screening-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378074" y="2646235"/>
            <a:ext cx="8248651" cy="549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55" y="0"/>
                </a:moveTo>
                <a:cubicBezTo>
                  <a:pt x="535" y="0"/>
                  <a:pt x="424" y="0"/>
                  <a:pt x="307" y="56"/>
                </a:cubicBezTo>
                <a:cubicBezTo>
                  <a:pt x="178" y="127"/>
                  <a:pt x="76" y="279"/>
                  <a:pt x="29" y="472"/>
                </a:cubicBezTo>
                <a:cubicBezTo>
                  <a:pt x="13" y="550"/>
                  <a:pt x="5" y="629"/>
                  <a:pt x="0" y="717"/>
                </a:cubicBezTo>
                <a:lnTo>
                  <a:pt x="0" y="20883"/>
                </a:lnTo>
                <a:cubicBezTo>
                  <a:pt x="5" y="20971"/>
                  <a:pt x="13" y="21051"/>
                  <a:pt x="29" y="21128"/>
                </a:cubicBezTo>
                <a:cubicBezTo>
                  <a:pt x="76" y="21321"/>
                  <a:pt x="178" y="21473"/>
                  <a:pt x="307" y="21544"/>
                </a:cubicBezTo>
                <a:cubicBezTo>
                  <a:pt x="424" y="21600"/>
                  <a:pt x="536" y="21600"/>
                  <a:pt x="755" y="21600"/>
                </a:cubicBezTo>
                <a:lnTo>
                  <a:pt x="20842" y="21600"/>
                </a:lnTo>
                <a:cubicBezTo>
                  <a:pt x="21064" y="21600"/>
                  <a:pt x="21176" y="21600"/>
                  <a:pt x="21293" y="21544"/>
                </a:cubicBezTo>
                <a:cubicBezTo>
                  <a:pt x="21422" y="21473"/>
                  <a:pt x="21524" y="21321"/>
                  <a:pt x="21571" y="21128"/>
                </a:cubicBezTo>
                <a:cubicBezTo>
                  <a:pt x="21587" y="21050"/>
                  <a:pt x="21595" y="20971"/>
                  <a:pt x="21600" y="20883"/>
                </a:cubicBezTo>
                <a:lnTo>
                  <a:pt x="21600" y="719"/>
                </a:lnTo>
                <a:cubicBezTo>
                  <a:pt x="21595" y="630"/>
                  <a:pt x="21587" y="550"/>
                  <a:pt x="21571" y="472"/>
                </a:cubicBezTo>
                <a:cubicBezTo>
                  <a:pt x="21524" y="279"/>
                  <a:pt x="21422" y="127"/>
                  <a:pt x="21293" y="56"/>
                </a:cubicBezTo>
                <a:cubicBezTo>
                  <a:pt x="21176" y="0"/>
                  <a:pt x="21064" y="0"/>
                  <a:pt x="20845" y="0"/>
                </a:cubicBezTo>
                <a:lnTo>
                  <a:pt x="75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89" name="PCL.jpg" descr="PCL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562350" y="8404452"/>
            <a:ext cx="5880100" cy="900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6" y="0"/>
                </a:moveTo>
                <a:cubicBezTo>
                  <a:pt x="217" y="492"/>
                  <a:pt x="107" y="1281"/>
                  <a:pt x="52" y="2265"/>
                </a:cubicBezTo>
                <a:cubicBezTo>
                  <a:pt x="0" y="3344"/>
                  <a:pt x="0" y="4364"/>
                  <a:pt x="0" y="6366"/>
                </a:cubicBezTo>
                <a:lnTo>
                  <a:pt x="0" y="15206"/>
                </a:lnTo>
                <a:cubicBezTo>
                  <a:pt x="0" y="17238"/>
                  <a:pt x="0" y="18256"/>
                  <a:pt x="52" y="19335"/>
                </a:cubicBezTo>
                <a:cubicBezTo>
                  <a:pt x="107" y="20319"/>
                  <a:pt x="217" y="21108"/>
                  <a:pt x="356" y="21600"/>
                </a:cubicBezTo>
                <a:lnTo>
                  <a:pt x="21244" y="21600"/>
                </a:lnTo>
                <a:cubicBezTo>
                  <a:pt x="21383" y="21108"/>
                  <a:pt x="21493" y="20319"/>
                  <a:pt x="21548" y="19335"/>
                </a:cubicBezTo>
                <a:cubicBezTo>
                  <a:pt x="21600" y="18256"/>
                  <a:pt x="21600" y="17236"/>
                  <a:pt x="21600" y="15234"/>
                </a:cubicBezTo>
                <a:lnTo>
                  <a:pt x="21600" y="6394"/>
                </a:lnTo>
                <a:cubicBezTo>
                  <a:pt x="21600" y="4362"/>
                  <a:pt x="21600" y="3344"/>
                  <a:pt x="21548" y="2265"/>
                </a:cubicBezTo>
                <a:cubicBezTo>
                  <a:pt x="21493" y="1281"/>
                  <a:pt x="21383" y="492"/>
                  <a:pt x="21244" y="0"/>
                </a:cubicBezTo>
                <a:lnTo>
                  <a:pt x="356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cheduled Conta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Scheduled Contacts</a:t>
            </a:r>
          </a:p>
        </p:txBody>
      </p:sp>
      <p:pic>
        <p:nvPicPr>
          <p:cNvPr id="492" name="calendar-rs.jpeg" descr="calendar-rs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22400" y="2349500"/>
            <a:ext cx="10160000" cy="678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9" y="0"/>
                </a:moveTo>
                <a:cubicBezTo>
                  <a:pt x="441" y="0"/>
                  <a:pt x="351" y="0"/>
                  <a:pt x="256" y="46"/>
                </a:cubicBezTo>
                <a:cubicBezTo>
                  <a:pt x="151" y="103"/>
                  <a:pt x="69" y="226"/>
                  <a:pt x="30" y="383"/>
                </a:cubicBezTo>
                <a:cubicBezTo>
                  <a:pt x="0" y="526"/>
                  <a:pt x="0" y="662"/>
                  <a:pt x="0" y="928"/>
                </a:cubicBezTo>
                <a:lnTo>
                  <a:pt x="0" y="20668"/>
                </a:lnTo>
                <a:cubicBezTo>
                  <a:pt x="0" y="20938"/>
                  <a:pt x="0" y="21074"/>
                  <a:pt x="30" y="21217"/>
                </a:cubicBezTo>
                <a:cubicBezTo>
                  <a:pt x="69" y="21374"/>
                  <a:pt x="151" y="21497"/>
                  <a:pt x="256" y="21554"/>
                </a:cubicBezTo>
                <a:cubicBezTo>
                  <a:pt x="351" y="21600"/>
                  <a:pt x="442" y="21600"/>
                  <a:pt x="619" y="21600"/>
                </a:cubicBezTo>
                <a:lnTo>
                  <a:pt x="20978" y="21600"/>
                </a:lnTo>
                <a:cubicBezTo>
                  <a:pt x="21158" y="21600"/>
                  <a:pt x="21249" y="21600"/>
                  <a:pt x="21344" y="21554"/>
                </a:cubicBezTo>
                <a:cubicBezTo>
                  <a:pt x="21449" y="21497"/>
                  <a:pt x="21531" y="21374"/>
                  <a:pt x="21570" y="21217"/>
                </a:cubicBezTo>
                <a:cubicBezTo>
                  <a:pt x="21600" y="21074"/>
                  <a:pt x="21600" y="20938"/>
                  <a:pt x="21600" y="20672"/>
                </a:cubicBezTo>
                <a:lnTo>
                  <a:pt x="21600" y="932"/>
                </a:lnTo>
                <a:cubicBezTo>
                  <a:pt x="21600" y="662"/>
                  <a:pt x="21600" y="526"/>
                  <a:pt x="21570" y="383"/>
                </a:cubicBezTo>
                <a:cubicBezTo>
                  <a:pt x="21531" y="226"/>
                  <a:pt x="21449" y="103"/>
                  <a:pt x="21344" y="46"/>
                </a:cubicBezTo>
                <a:cubicBezTo>
                  <a:pt x="21249" y="0"/>
                  <a:pt x="21158" y="0"/>
                  <a:pt x="20981" y="0"/>
                </a:cubicBezTo>
                <a:lnTo>
                  <a:pt x="61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Update Polic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Update Policies</a:t>
            </a:r>
          </a:p>
        </p:txBody>
      </p:sp>
      <p:pic>
        <p:nvPicPr>
          <p:cNvPr id="497" name="folders-rs.jpeg" descr="folders-rs.jpeg"/>
          <p:cNvPicPr>
            <a:picLocks noChangeAspect="1"/>
          </p:cNvPicPr>
          <p:nvPr/>
        </p:nvPicPr>
        <p:blipFill>
          <a:blip r:embed="rId3">
            <a:extLst/>
          </a:blip>
          <a:srcRect l="1" t="0" r="1" b="0"/>
          <a:stretch>
            <a:fillRect/>
          </a:stretch>
        </p:blipFill>
        <p:spPr>
          <a:xfrm>
            <a:off x="1813321" y="2616200"/>
            <a:ext cx="9378158" cy="624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3" y="0"/>
                </a:moveTo>
                <a:cubicBezTo>
                  <a:pt x="470" y="0"/>
                  <a:pt x="372" y="0"/>
                  <a:pt x="269" y="49"/>
                </a:cubicBezTo>
                <a:cubicBezTo>
                  <a:pt x="155" y="111"/>
                  <a:pt x="66" y="245"/>
                  <a:pt x="25" y="416"/>
                </a:cubicBezTo>
                <a:cubicBezTo>
                  <a:pt x="11" y="481"/>
                  <a:pt x="5" y="549"/>
                  <a:pt x="0" y="623"/>
                </a:cubicBezTo>
                <a:lnTo>
                  <a:pt x="0" y="20976"/>
                </a:lnTo>
                <a:cubicBezTo>
                  <a:pt x="5" y="21050"/>
                  <a:pt x="11" y="21119"/>
                  <a:pt x="25" y="21184"/>
                </a:cubicBezTo>
                <a:cubicBezTo>
                  <a:pt x="66" y="21355"/>
                  <a:pt x="155" y="21489"/>
                  <a:pt x="269" y="21551"/>
                </a:cubicBezTo>
                <a:cubicBezTo>
                  <a:pt x="372" y="21600"/>
                  <a:pt x="470" y="21600"/>
                  <a:pt x="663" y="21600"/>
                </a:cubicBezTo>
                <a:lnTo>
                  <a:pt x="20935" y="21600"/>
                </a:lnTo>
                <a:cubicBezTo>
                  <a:pt x="21130" y="21600"/>
                  <a:pt x="21228" y="21600"/>
                  <a:pt x="21331" y="21551"/>
                </a:cubicBezTo>
                <a:cubicBezTo>
                  <a:pt x="21445" y="21489"/>
                  <a:pt x="21534" y="21355"/>
                  <a:pt x="21575" y="21184"/>
                </a:cubicBezTo>
                <a:cubicBezTo>
                  <a:pt x="21589" y="21119"/>
                  <a:pt x="21595" y="21051"/>
                  <a:pt x="21600" y="20977"/>
                </a:cubicBezTo>
                <a:lnTo>
                  <a:pt x="21600" y="624"/>
                </a:lnTo>
                <a:cubicBezTo>
                  <a:pt x="21595" y="550"/>
                  <a:pt x="21589" y="481"/>
                  <a:pt x="21575" y="416"/>
                </a:cubicBezTo>
                <a:cubicBezTo>
                  <a:pt x="21534" y="245"/>
                  <a:pt x="21445" y="111"/>
                  <a:pt x="21331" y="49"/>
                </a:cubicBezTo>
                <a:cubicBezTo>
                  <a:pt x="21228" y="0"/>
                  <a:pt x="21130" y="0"/>
                  <a:pt x="20937" y="0"/>
                </a:cubicBezTo>
                <a:lnTo>
                  <a:pt x="66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Legislative Advoca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Legislative Advocacy</a:t>
            </a:r>
          </a:p>
        </p:txBody>
      </p:sp>
      <p:pic>
        <p:nvPicPr>
          <p:cNvPr id="502" name="legislation-rs.jpeg" descr="legislation-rs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652520" y="2178050"/>
            <a:ext cx="5699760" cy="7124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9" y="0"/>
                </a:moveTo>
                <a:cubicBezTo>
                  <a:pt x="782" y="0"/>
                  <a:pt x="621" y="0"/>
                  <a:pt x="451" y="43"/>
                </a:cubicBezTo>
                <a:cubicBezTo>
                  <a:pt x="264" y="98"/>
                  <a:pt x="118" y="215"/>
                  <a:pt x="50" y="365"/>
                </a:cubicBezTo>
                <a:cubicBezTo>
                  <a:pt x="16" y="450"/>
                  <a:pt x="5" y="544"/>
                  <a:pt x="0" y="656"/>
                </a:cubicBezTo>
                <a:lnTo>
                  <a:pt x="0" y="20943"/>
                </a:lnTo>
                <a:cubicBezTo>
                  <a:pt x="5" y="21055"/>
                  <a:pt x="16" y="21150"/>
                  <a:pt x="50" y="21235"/>
                </a:cubicBezTo>
                <a:cubicBezTo>
                  <a:pt x="118" y="21385"/>
                  <a:pt x="264" y="21502"/>
                  <a:pt x="451" y="21557"/>
                </a:cubicBezTo>
                <a:cubicBezTo>
                  <a:pt x="622" y="21600"/>
                  <a:pt x="783" y="21600"/>
                  <a:pt x="1099" y="21600"/>
                </a:cubicBezTo>
                <a:lnTo>
                  <a:pt x="20496" y="21600"/>
                </a:lnTo>
                <a:cubicBezTo>
                  <a:pt x="20817" y="21600"/>
                  <a:pt x="20978" y="21600"/>
                  <a:pt x="21149" y="21557"/>
                </a:cubicBezTo>
                <a:cubicBezTo>
                  <a:pt x="21336" y="21502"/>
                  <a:pt x="21482" y="21385"/>
                  <a:pt x="21550" y="21235"/>
                </a:cubicBezTo>
                <a:cubicBezTo>
                  <a:pt x="21584" y="21150"/>
                  <a:pt x="21595" y="21056"/>
                  <a:pt x="21600" y="20944"/>
                </a:cubicBezTo>
                <a:lnTo>
                  <a:pt x="21600" y="658"/>
                </a:lnTo>
                <a:cubicBezTo>
                  <a:pt x="21595" y="545"/>
                  <a:pt x="21584" y="450"/>
                  <a:pt x="21550" y="365"/>
                </a:cubicBezTo>
                <a:cubicBezTo>
                  <a:pt x="21482" y="215"/>
                  <a:pt x="21336" y="98"/>
                  <a:pt x="21149" y="43"/>
                </a:cubicBezTo>
                <a:cubicBezTo>
                  <a:pt x="20978" y="0"/>
                  <a:pt x="20817" y="0"/>
                  <a:pt x="20501" y="0"/>
                </a:cubicBezTo>
                <a:lnTo>
                  <a:pt x="109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What other systemic interventions could help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What other systemic interventions could help?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REVIEW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>
                <a:solidFill>
                  <a:schemeClr val="accent1">
                    <a:lumOff val="16847"/>
                  </a:schemeClr>
                </a:solidFill>
              </a:defRPr>
            </a:pPr>
            <a:r>
              <a:t>REVIEW:</a:t>
            </a:r>
          </a:p>
          <a:p>
            <a:pPr defTabSz="502412">
              <a:defRPr sz="6880">
                <a:solidFill>
                  <a:schemeClr val="accent1">
                    <a:lumOff val="16847"/>
                  </a:schemeClr>
                </a:solidFill>
              </a:defRPr>
            </a:pPr>
            <a:r>
              <a:t>Difficult Interactions in Clinical Settings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ontributors to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Contributors to Difficult Interactions</a:t>
            </a:r>
          </a:p>
        </p:txBody>
      </p:sp>
      <p:pic>
        <p:nvPicPr>
          <p:cNvPr id="511" name="PatientFactors-rs.jpeg" descr="PatientFactors-rs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970314" y="2568121"/>
            <a:ext cx="42418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3" y="0"/>
                </a:moveTo>
                <a:cubicBezTo>
                  <a:pt x="1057" y="0"/>
                  <a:pt x="840" y="1"/>
                  <a:pt x="612" y="97"/>
                </a:cubicBezTo>
                <a:cubicBezTo>
                  <a:pt x="361" y="219"/>
                  <a:pt x="164" y="483"/>
                  <a:pt x="73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73" y="20782"/>
                </a:cubicBezTo>
                <a:cubicBezTo>
                  <a:pt x="164" y="21117"/>
                  <a:pt x="361" y="21381"/>
                  <a:pt x="612" y="21503"/>
                </a:cubicBezTo>
                <a:cubicBezTo>
                  <a:pt x="842" y="21600"/>
                  <a:pt x="1058" y="21600"/>
                  <a:pt x="1483" y="21600"/>
                </a:cubicBezTo>
                <a:lnTo>
                  <a:pt x="20111" y="21600"/>
                </a:lnTo>
                <a:cubicBezTo>
                  <a:pt x="20542" y="21600"/>
                  <a:pt x="20758" y="21600"/>
                  <a:pt x="20988" y="21503"/>
                </a:cubicBezTo>
                <a:cubicBezTo>
                  <a:pt x="21239" y="21381"/>
                  <a:pt x="21436" y="21117"/>
                  <a:pt x="21527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27" y="818"/>
                </a:cubicBezTo>
                <a:cubicBezTo>
                  <a:pt x="21436" y="483"/>
                  <a:pt x="21239" y="219"/>
                  <a:pt x="20988" y="97"/>
                </a:cubicBezTo>
                <a:cubicBezTo>
                  <a:pt x="20758" y="0"/>
                  <a:pt x="20542" y="0"/>
                  <a:pt x="20117" y="0"/>
                </a:cubicBezTo>
                <a:lnTo>
                  <a:pt x="14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2" name="PhysicianFactors1.rs.jpeg" descr="PhysicianFactors1.rs.jpeg"/>
          <p:cNvPicPr>
            <a:picLocks noChangeAspect="1"/>
          </p:cNvPicPr>
          <p:nvPr/>
        </p:nvPicPr>
        <p:blipFill>
          <a:blip r:embed="rId3">
            <a:extLst/>
          </a:blip>
          <a:srcRect l="0" t="199" r="0" b="199"/>
          <a:stretch>
            <a:fillRect/>
          </a:stretch>
        </p:blipFill>
        <p:spPr>
          <a:xfrm>
            <a:off x="6451600" y="2568121"/>
            <a:ext cx="42418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3" y="0"/>
                </a:moveTo>
                <a:cubicBezTo>
                  <a:pt x="1057" y="0"/>
                  <a:pt x="840" y="1"/>
                  <a:pt x="612" y="97"/>
                </a:cubicBezTo>
                <a:cubicBezTo>
                  <a:pt x="361" y="219"/>
                  <a:pt x="164" y="483"/>
                  <a:pt x="73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73" y="20782"/>
                </a:cubicBezTo>
                <a:cubicBezTo>
                  <a:pt x="164" y="21117"/>
                  <a:pt x="361" y="21381"/>
                  <a:pt x="612" y="21503"/>
                </a:cubicBezTo>
                <a:cubicBezTo>
                  <a:pt x="842" y="21600"/>
                  <a:pt x="1058" y="21600"/>
                  <a:pt x="1483" y="21600"/>
                </a:cubicBezTo>
                <a:lnTo>
                  <a:pt x="20111" y="21600"/>
                </a:lnTo>
                <a:cubicBezTo>
                  <a:pt x="20542" y="21600"/>
                  <a:pt x="20758" y="21600"/>
                  <a:pt x="20988" y="21503"/>
                </a:cubicBezTo>
                <a:cubicBezTo>
                  <a:pt x="21239" y="21381"/>
                  <a:pt x="21436" y="21117"/>
                  <a:pt x="21527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27" y="818"/>
                </a:cubicBezTo>
                <a:cubicBezTo>
                  <a:pt x="21436" y="483"/>
                  <a:pt x="21239" y="219"/>
                  <a:pt x="20988" y="97"/>
                </a:cubicBezTo>
                <a:cubicBezTo>
                  <a:pt x="20758" y="0"/>
                  <a:pt x="20542" y="0"/>
                  <a:pt x="20117" y="0"/>
                </a:cubicBezTo>
                <a:lnTo>
                  <a:pt x="1489" y="0"/>
                </a:lnTo>
                <a:lnTo>
                  <a:pt x="14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3" name="PhysicianFactors2-rs.jpeg" descr="PhysicianFactors2-rs.jpeg"/>
          <p:cNvPicPr>
            <a:picLocks noChangeAspect="1"/>
          </p:cNvPicPr>
          <p:nvPr/>
        </p:nvPicPr>
        <p:blipFill>
          <a:blip r:embed="rId4">
            <a:extLst/>
          </a:blip>
          <a:srcRect l="0" t="199" r="0" b="199"/>
          <a:stretch>
            <a:fillRect/>
          </a:stretch>
        </p:blipFill>
        <p:spPr>
          <a:xfrm>
            <a:off x="1970314" y="5898242"/>
            <a:ext cx="4241801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3" y="0"/>
                </a:moveTo>
                <a:cubicBezTo>
                  <a:pt x="1057" y="0"/>
                  <a:pt x="840" y="1"/>
                  <a:pt x="612" y="97"/>
                </a:cubicBezTo>
                <a:cubicBezTo>
                  <a:pt x="361" y="219"/>
                  <a:pt x="164" y="483"/>
                  <a:pt x="73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73" y="20782"/>
                </a:cubicBezTo>
                <a:cubicBezTo>
                  <a:pt x="164" y="21117"/>
                  <a:pt x="361" y="21381"/>
                  <a:pt x="612" y="21503"/>
                </a:cubicBezTo>
                <a:cubicBezTo>
                  <a:pt x="842" y="21600"/>
                  <a:pt x="1058" y="21600"/>
                  <a:pt x="1483" y="21600"/>
                </a:cubicBezTo>
                <a:lnTo>
                  <a:pt x="20111" y="21600"/>
                </a:lnTo>
                <a:cubicBezTo>
                  <a:pt x="20542" y="21600"/>
                  <a:pt x="20758" y="21600"/>
                  <a:pt x="20988" y="21503"/>
                </a:cubicBezTo>
                <a:cubicBezTo>
                  <a:pt x="21239" y="21381"/>
                  <a:pt x="21436" y="21117"/>
                  <a:pt x="21527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27" y="818"/>
                </a:cubicBezTo>
                <a:cubicBezTo>
                  <a:pt x="21436" y="483"/>
                  <a:pt x="21239" y="219"/>
                  <a:pt x="20988" y="97"/>
                </a:cubicBezTo>
                <a:cubicBezTo>
                  <a:pt x="20758" y="0"/>
                  <a:pt x="20542" y="0"/>
                  <a:pt x="20117" y="0"/>
                </a:cubicBezTo>
                <a:lnTo>
                  <a:pt x="1489" y="0"/>
                </a:lnTo>
                <a:lnTo>
                  <a:pt x="14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4" name="SystemFactors-rs.jpeg" descr="SystemFactors-rs.jpeg"/>
          <p:cNvPicPr>
            <a:picLocks noChangeAspect="1"/>
          </p:cNvPicPr>
          <p:nvPr/>
        </p:nvPicPr>
        <p:blipFill>
          <a:blip r:embed="rId5">
            <a:extLst/>
          </a:blip>
          <a:srcRect l="0" t="199" r="0" b="199"/>
          <a:stretch>
            <a:fillRect/>
          </a:stretch>
        </p:blipFill>
        <p:spPr>
          <a:xfrm>
            <a:off x="6451600" y="5898242"/>
            <a:ext cx="4241800" cy="31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3" y="0"/>
                </a:moveTo>
                <a:cubicBezTo>
                  <a:pt x="1057" y="0"/>
                  <a:pt x="840" y="1"/>
                  <a:pt x="612" y="97"/>
                </a:cubicBezTo>
                <a:cubicBezTo>
                  <a:pt x="361" y="219"/>
                  <a:pt x="164" y="483"/>
                  <a:pt x="73" y="818"/>
                </a:cubicBezTo>
                <a:cubicBezTo>
                  <a:pt x="0" y="1124"/>
                  <a:pt x="0" y="1414"/>
                  <a:pt x="0" y="1982"/>
                </a:cubicBezTo>
                <a:lnTo>
                  <a:pt x="0" y="19610"/>
                </a:lnTo>
                <a:cubicBezTo>
                  <a:pt x="0" y="20187"/>
                  <a:pt x="0" y="20476"/>
                  <a:pt x="73" y="20782"/>
                </a:cubicBezTo>
                <a:cubicBezTo>
                  <a:pt x="164" y="21117"/>
                  <a:pt x="361" y="21381"/>
                  <a:pt x="612" y="21503"/>
                </a:cubicBezTo>
                <a:cubicBezTo>
                  <a:pt x="842" y="21600"/>
                  <a:pt x="1058" y="21600"/>
                  <a:pt x="1483" y="21600"/>
                </a:cubicBezTo>
                <a:lnTo>
                  <a:pt x="20111" y="21600"/>
                </a:lnTo>
                <a:cubicBezTo>
                  <a:pt x="20542" y="21600"/>
                  <a:pt x="20758" y="21600"/>
                  <a:pt x="20988" y="21503"/>
                </a:cubicBezTo>
                <a:cubicBezTo>
                  <a:pt x="21239" y="21381"/>
                  <a:pt x="21436" y="21117"/>
                  <a:pt x="21527" y="20782"/>
                </a:cubicBezTo>
                <a:cubicBezTo>
                  <a:pt x="21600" y="20476"/>
                  <a:pt x="21600" y="20186"/>
                  <a:pt x="21600" y="19618"/>
                </a:cubicBezTo>
                <a:lnTo>
                  <a:pt x="21600" y="1990"/>
                </a:lnTo>
                <a:cubicBezTo>
                  <a:pt x="21600" y="1413"/>
                  <a:pt x="21600" y="1124"/>
                  <a:pt x="21527" y="818"/>
                </a:cubicBezTo>
                <a:cubicBezTo>
                  <a:pt x="21436" y="483"/>
                  <a:pt x="21239" y="219"/>
                  <a:pt x="20988" y="97"/>
                </a:cubicBezTo>
                <a:cubicBezTo>
                  <a:pt x="20758" y="0"/>
                  <a:pt x="20542" y="0"/>
                  <a:pt x="20117" y="0"/>
                </a:cubicBezTo>
                <a:lnTo>
                  <a:pt x="1489" y="0"/>
                </a:lnTo>
                <a:lnTo>
                  <a:pt x="148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hree Signs of a Difficult Inter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Three Signs of a Difficult Interaction</a:t>
            </a:r>
          </a:p>
        </p:txBody>
      </p:sp>
      <p:sp>
        <p:nvSpPr>
          <p:cNvPr id="517" name="interruptions"/>
          <p:cNvSpPr txBox="1"/>
          <p:nvPr/>
        </p:nvSpPr>
        <p:spPr>
          <a:xfrm>
            <a:off x="2320638" y="7340600"/>
            <a:ext cx="18248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interruptions</a:t>
            </a:r>
          </a:p>
        </p:txBody>
      </p:sp>
      <p:sp>
        <p:nvSpPr>
          <p:cNvPr id="518" name="repeating, louder"/>
          <p:cNvSpPr txBox="1"/>
          <p:nvPr/>
        </p:nvSpPr>
        <p:spPr>
          <a:xfrm>
            <a:off x="5293563" y="7340600"/>
            <a:ext cx="241767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repeating, louder</a:t>
            </a:r>
          </a:p>
        </p:txBody>
      </p:sp>
      <p:sp>
        <p:nvSpPr>
          <p:cNvPr id="519" name="disengagement"/>
          <p:cNvSpPr txBox="1"/>
          <p:nvPr/>
        </p:nvSpPr>
        <p:spPr>
          <a:xfrm>
            <a:off x="8639004" y="7340600"/>
            <a:ext cx="221467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disengagement</a:t>
            </a:r>
          </a:p>
        </p:txBody>
      </p:sp>
      <p:pic>
        <p:nvPicPr>
          <p:cNvPr id="520" name="louder350.jpeg" descr="louder350.jpeg"/>
          <p:cNvPicPr>
            <a:picLocks noChangeAspect="1"/>
          </p:cNvPicPr>
          <p:nvPr/>
        </p:nvPicPr>
        <p:blipFill>
          <a:blip r:embed="rId2">
            <a:extLst/>
          </a:blip>
          <a:srcRect l="8954" t="0" r="14247" b="0"/>
          <a:stretch>
            <a:fillRect/>
          </a:stretch>
        </p:blipFill>
        <p:spPr>
          <a:xfrm>
            <a:off x="3975100" y="2825750"/>
            <a:ext cx="5054601" cy="438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lnTo>
                  <a:pt x="108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21" name="tape350.jpeg" descr="tape350.jpeg"/>
          <p:cNvPicPr>
            <a:picLocks noChangeAspect="1"/>
          </p:cNvPicPr>
          <p:nvPr/>
        </p:nvPicPr>
        <p:blipFill>
          <a:blip r:embed="rId3">
            <a:extLst/>
          </a:blip>
          <a:srcRect l="11661" t="78" r="11661" b="78"/>
          <a:stretch>
            <a:fillRect/>
          </a:stretch>
        </p:blipFill>
        <p:spPr>
          <a:xfrm>
            <a:off x="7219042" y="2825749"/>
            <a:ext cx="5054601" cy="438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22" name="fence350.jpeg" descr="fence350.jpeg"/>
          <p:cNvPicPr>
            <a:picLocks noChangeAspect="1"/>
          </p:cNvPicPr>
          <p:nvPr/>
        </p:nvPicPr>
        <p:blipFill>
          <a:blip r:embed="rId4">
            <a:extLst/>
          </a:blip>
          <a:srcRect l="18033" t="230" r="5521" b="230"/>
          <a:stretch>
            <a:fillRect/>
          </a:stretch>
        </p:blipFill>
        <p:spPr>
          <a:xfrm>
            <a:off x="705757" y="2825749"/>
            <a:ext cx="5054601" cy="438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Underlying Causes of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Underlying Causes of Difficult Interactions </a:t>
            </a:r>
          </a:p>
        </p:txBody>
      </p:sp>
      <p:pic>
        <p:nvPicPr>
          <p:cNvPr id="525" name="soccer800.jpeg" descr="soccer800.jpeg"/>
          <p:cNvPicPr>
            <a:picLocks noChangeAspect="1"/>
          </p:cNvPicPr>
          <p:nvPr/>
        </p:nvPicPr>
        <p:blipFill>
          <a:blip r:embed="rId2">
            <a:extLst/>
          </a:blip>
          <a:srcRect l="12273" t="0" r="12273" b="0"/>
          <a:stretch>
            <a:fillRect/>
          </a:stretch>
        </p:blipFill>
        <p:spPr>
          <a:xfrm>
            <a:off x="3962400" y="3215629"/>
            <a:ext cx="5080001" cy="504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5" y="0"/>
                </a:moveTo>
                <a:cubicBezTo>
                  <a:pt x="298" y="78"/>
                  <a:pt x="136" y="241"/>
                  <a:pt x="61" y="450"/>
                </a:cubicBezTo>
                <a:cubicBezTo>
                  <a:pt x="0" y="642"/>
                  <a:pt x="0" y="824"/>
                  <a:pt x="0" y="1182"/>
                </a:cubicBezTo>
                <a:lnTo>
                  <a:pt x="0" y="20413"/>
                </a:lnTo>
                <a:cubicBezTo>
                  <a:pt x="0" y="20776"/>
                  <a:pt x="0" y="20958"/>
                  <a:pt x="61" y="21150"/>
                </a:cubicBezTo>
                <a:cubicBezTo>
                  <a:pt x="136" y="21359"/>
                  <a:pt x="298" y="21522"/>
                  <a:pt x="505" y="21600"/>
                </a:cubicBezTo>
                <a:lnTo>
                  <a:pt x="21095" y="21600"/>
                </a:lnTo>
                <a:cubicBezTo>
                  <a:pt x="21302" y="21522"/>
                  <a:pt x="21464" y="21359"/>
                  <a:pt x="21539" y="21150"/>
                </a:cubicBezTo>
                <a:cubicBezTo>
                  <a:pt x="21600" y="20958"/>
                  <a:pt x="21600" y="20776"/>
                  <a:pt x="21600" y="20418"/>
                </a:cubicBezTo>
                <a:lnTo>
                  <a:pt x="21600" y="1187"/>
                </a:lnTo>
                <a:cubicBezTo>
                  <a:pt x="21600" y="824"/>
                  <a:pt x="21600" y="642"/>
                  <a:pt x="21539" y="450"/>
                </a:cubicBezTo>
                <a:cubicBezTo>
                  <a:pt x="21464" y="241"/>
                  <a:pt x="21302" y="78"/>
                  <a:pt x="21095" y="0"/>
                </a:cubicBezTo>
                <a:lnTo>
                  <a:pt x="50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26" name="maze500.jpeg" descr="maze500.jpeg"/>
          <p:cNvPicPr>
            <a:picLocks noChangeAspect="1"/>
          </p:cNvPicPr>
          <p:nvPr/>
        </p:nvPicPr>
        <p:blipFill>
          <a:blip r:embed="rId3">
            <a:extLst/>
          </a:blip>
          <a:srcRect l="15469" t="359" r="27252" b="359"/>
          <a:stretch>
            <a:fillRect/>
          </a:stretch>
        </p:blipFill>
        <p:spPr>
          <a:xfrm>
            <a:off x="9379856" y="3200400"/>
            <a:ext cx="2540001" cy="508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0"/>
                  <a:pt x="1023" y="61"/>
                </a:cubicBezTo>
                <a:cubicBezTo>
                  <a:pt x="604" y="137"/>
                  <a:pt x="274" y="302"/>
                  <a:pt x="122" y="511"/>
                </a:cubicBezTo>
                <a:cubicBezTo>
                  <a:pt x="0" y="703"/>
                  <a:pt x="0" y="884"/>
                  <a:pt x="0" y="1239"/>
                </a:cubicBezTo>
                <a:lnTo>
                  <a:pt x="0" y="20356"/>
                </a:lnTo>
                <a:cubicBezTo>
                  <a:pt x="0" y="20717"/>
                  <a:pt x="0" y="20897"/>
                  <a:pt x="122" y="21089"/>
                </a:cubicBezTo>
                <a:cubicBezTo>
                  <a:pt x="274" y="21298"/>
                  <a:pt x="604" y="21463"/>
                  <a:pt x="1023" y="21539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539"/>
                </a:cubicBezTo>
                <a:cubicBezTo>
                  <a:pt x="20996" y="21463"/>
                  <a:pt x="21326" y="21298"/>
                  <a:pt x="21478" y="21089"/>
                </a:cubicBezTo>
                <a:cubicBezTo>
                  <a:pt x="21600" y="20897"/>
                  <a:pt x="21600" y="20716"/>
                  <a:pt x="21600" y="20361"/>
                </a:cubicBezTo>
                <a:lnTo>
                  <a:pt x="21600" y="1244"/>
                </a:lnTo>
                <a:cubicBezTo>
                  <a:pt x="21600" y="883"/>
                  <a:pt x="21600" y="703"/>
                  <a:pt x="21478" y="511"/>
                </a:cubicBezTo>
                <a:cubicBezTo>
                  <a:pt x="21326" y="302"/>
                  <a:pt x="20996" y="137"/>
                  <a:pt x="20577" y="61"/>
                </a:cubicBezTo>
                <a:cubicBezTo>
                  <a:pt x="20194" y="0"/>
                  <a:pt x="19833" y="0"/>
                  <a:pt x="19123" y="0"/>
                </a:cubicBezTo>
                <a:lnTo>
                  <a:pt x="2487" y="0"/>
                </a:ln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27" name="egg600.jpeg" descr="egg600.jpeg"/>
          <p:cNvPicPr>
            <a:picLocks noChangeAspect="1"/>
          </p:cNvPicPr>
          <p:nvPr/>
        </p:nvPicPr>
        <p:blipFill>
          <a:blip r:embed="rId4">
            <a:extLst/>
          </a:blip>
          <a:srcRect l="4351" t="56" r="20733" b="56"/>
          <a:stretch>
            <a:fillRect/>
          </a:stretch>
        </p:blipFill>
        <p:spPr>
          <a:xfrm>
            <a:off x="1084942" y="3200400"/>
            <a:ext cx="2540001" cy="508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0"/>
                  <a:pt x="1023" y="61"/>
                </a:cubicBezTo>
                <a:cubicBezTo>
                  <a:pt x="604" y="137"/>
                  <a:pt x="274" y="302"/>
                  <a:pt x="122" y="511"/>
                </a:cubicBezTo>
                <a:cubicBezTo>
                  <a:pt x="0" y="703"/>
                  <a:pt x="0" y="884"/>
                  <a:pt x="0" y="1239"/>
                </a:cubicBezTo>
                <a:lnTo>
                  <a:pt x="0" y="20356"/>
                </a:lnTo>
                <a:cubicBezTo>
                  <a:pt x="0" y="20717"/>
                  <a:pt x="0" y="20897"/>
                  <a:pt x="122" y="21089"/>
                </a:cubicBezTo>
                <a:cubicBezTo>
                  <a:pt x="274" y="21298"/>
                  <a:pt x="604" y="21463"/>
                  <a:pt x="1023" y="21539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539"/>
                </a:cubicBezTo>
                <a:cubicBezTo>
                  <a:pt x="20996" y="21463"/>
                  <a:pt x="21326" y="21298"/>
                  <a:pt x="21478" y="21089"/>
                </a:cubicBezTo>
                <a:cubicBezTo>
                  <a:pt x="21600" y="20897"/>
                  <a:pt x="21600" y="20716"/>
                  <a:pt x="21600" y="20361"/>
                </a:cubicBezTo>
                <a:lnTo>
                  <a:pt x="21600" y="1244"/>
                </a:lnTo>
                <a:cubicBezTo>
                  <a:pt x="21600" y="883"/>
                  <a:pt x="21600" y="703"/>
                  <a:pt x="21478" y="511"/>
                </a:cubicBezTo>
                <a:cubicBezTo>
                  <a:pt x="21326" y="302"/>
                  <a:pt x="20996" y="137"/>
                  <a:pt x="20577" y="61"/>
                </a:cubicBezTo>
                <a:cubicBezTo>
                  <a:pt x="20194" y="0"/>
                  <a:pt x="19833" y="0"/>
                  <a:pt x="19123" y="0"/>
                </a:cubicBezTo>
                <a:lnTo>
                  <a:pt x="2487" y="0"/>
                </a:ln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28" name="misaligned expectations"/>
          <p:cNvSpPr txBox="1"/>
          <p:nvPr/>
        </p:nvSpPr>
        <p:spPr>
          <a:xfrm>
            <a:off x="4793996" y="8385628"/>
            <a:ext cx="341680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152896"/>
                    <a:lumOff val="12368"/>
                  </a:schemeClr>
                </a:solidFill>
              </a:defRPr>
            </a:lvl1pPr>
          </a:lstStyle>
          <a:p>
            <a:pPr/>
            <a:r>
              <a:t>misaligned expectations</a:t>
            </a:r>
          </a:p>
        </p:txBody>
      </p:sp>
      <p:sp>
        <p:nvSpPr>
          <p:cNvPr id="529" name="frustrated success"/>
          <p:cNvSpPr txBox="1"/>
          <p:nvPr/>
        </p:nvSpPr>
        <p:spPr>
          <a:xfrm>
            <a:off x="9333882" y="8385628"/>
            <a:ext cx="26319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152896"/>
                    <a:lumOff val="12368"/>
                  </a:schemeClr>
                </a:solidFill>
              </a:defRPr>
            </a:lvl1pPr>
          </a:lstStyle>
          <a:p>
            <a:pPr/>
            <a:r>
              <a:t>frustrated success</a:t>
            </a:r>
          </a:p>
        </p:txBody>
      </p:sp>
      <p:sp>
        <p:nvSpPr>
          <p:cNvPr id="530" name="inflexibility"/>
          <p:cNvSpPr txBox="1"/>
          <p:nvPr/>
        </p:nvSpPr>
        <p:spPr>
          <a:xfrm>
            <a:off x="1589590" y="8385628"/>
            <a:ext cx="153070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152896"/>
                    <a:lumOff val="12368"/>
                  </a:schemeClr>
                </a:solidFill>
              </a:defRPr>
            </a:lvl1pPr>
          </a:lstStyle>
          <a:p>
            <a:pPr/>
            <a:r>
              <a:t>inflexibility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listening-rs.jpeg" descr="listening-rs.jpeg"/>
          <p:cNvPicPr>
            <a:picLocks noChangeAspect="1"/>
          </p:cNvPicPr>
          <p:nvPr/>
        </p:nvPicPr>
        <p:blipFill>
          <a:blip r:embed="rId2">
            <a:extLst/>
          </a:blip>
          <a:srcRect l="22658" t="1663" r="22658" b="1663"/>
          <a:stretch>
            <a:fillRect/>
          </a:stretch>
        </p:blipFill>
        <p:spPr>
          <a:xfrm>
            <a:off x="952500" y="2587171"/>
            <a:ext cx="5334001" cy="628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0" y="0"/>
                </a:moveTo>
                <a:cubicBezTo>
                  <a:pt x="840" y="0"/>
                  <a:pt x="668" y="0"/>
                  <a:pt x="487" y="49"/>
                </a:cubicBezTo>
                <a:cubicBezTo>
                  <a:pt x="287" y="111"/>
                  <a:pt x="130" y="244"/>
                  <a:pt x="58" y="413"/>
                </a:cubicBezTo>
                <a:cubicBezTo>
                  <a:pt x="0" y="568"/>
                  <a:pt x="0" y="714"/>
                  <a:pt x="0" y="1001"/>
                </a:cubicBezTo>
                <a:lnTo>
                  <a:pt x="0" y="20595"/>
                </a:lnTo>
                <a:cubicBezTo>
                  <a:pt x="0" y="20886"/>
                  <a:pt x="0" y="21032"/>
                  <a:pt x="58" y="21187"/>
                </a:cubicBezTo>
                <a:cubicBezTo>
                  <a:pt x="130" y="21356"/>
                  <a:pt x="287" y="21489"/>
                  <a:pt x="487" y="21551"/>
                </a:cubicBezTo>
                <a:cubicBezTo>
                  <a:pt x="669" y="21600"/>
                  <a:pt x="842" y="21600"/>
                  <a:pt x="1180" y="21600"/>
                </a:cubicBezTo>
                <a:lnTo>
                  <a:pt x="20416" y="21600"/>
                </a:lnTo>
                <a:cubicBezTo>
                  <a:pt x="20759" y="21600"/>
                  <a:pt x="20931" y="21600"/>
                  <a:pt x="21113" y="21551"/>
                </a:cubicBezTo>
                <a:cubicBezTo>
                  <a:pt x="21313" y="21489"/>
                  <a:pt x="21470" y="21356"/>
                  <a:pt x="21542" y="21187"/>
                </a:cubicBezTo>
                <a:cubicBezTo>
                  <a:pt x="21600" y="21032"/>
                  <a:pt x="21600" y="20886"/>
                  <a:pt x="21600" y="20599"/>
                </a:cubicBezTo>
                <a:lnTo>
                  <a:pt x="21600" y="1005"/>
                </a:lnTo>
                <a:cubicBezTo>
                  <a:pt x="21600" y="714"/>
                  <a:pt x="21600" y="568"/>
                  <a:pt x="21542" y="413"/>
                </a:cubicBezTo>
                <a:cubicBezTo>
                  <a:pt x="21470" y="244"/>
                  <a:pt x="21313" y="111"/>
                  <a:pt x="21113" y="49"/>
                </a:cubicBezTo>
                <a:cubicBezTo>
                  <a:pt x="20931" y="0"/>
                  <a:pt x="20758" y="0"/>
                  <a:pt x="20420" y="0"/>
                </a:cubicBezTo>
                <a:lnTo>
                  <a:pt x="1184" y="0"/>
                </a:lnTo>
                <a:lnTo>
                  <a:pt x="118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33" name="talking-rs.jpeg" descr="talking-rs.jpeg"/>
          <p:cNvPicPr>
            <a:picLocks noChangeAspect="1"/>
          </p:cNvPicPr>
          <p:nvPr/>
        </p:nvPicPr>
        <p:blipFill>
          <a:blip r:embed="rId3">
            <a:extLst/>
          </a:blip>
          <a:srcRect l="21148" t="781" r="16019" b="781"/>
          <a:stretch>
            <a:fillRect/>
          </a:stretch>
        </p:blipFill>
        <p:spPr>
          <a:xfrm>
            <a:off x="6718299" y="2587171"/>
            <a:ext cx="5334001" cy="628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0" y="0"/>
                </a:moveTo>
                <a:cubicBezTo>
                  <a:pt x="840" y="0"/>
                  <a:pt x="668" y="0"/>
                  <a:pt x="487" y="49"/>
                </a:cubicBezTo>
                <a:cubicBezTo>
                  <a:pt x="287" y="111"/>
                  <a:pt x="130" y="244"/>
                  <a:pt x="58" y="413"/>
                </a:cubicBezTo>
                <a:cubicBezTo>
                  <a:pt x="0" y="568"/>
                  <a:pt x="0" y="714"/>
                  <a:pt x="0" y="1001"/>
                </a:cubicBezTo>
                <a:lnTo>
                  <a:pt x="0" y="20595"/>
                </a:lnTo>
                <a:cubicBezTo>
                  <a:pt x="0" y="20886"/>
                  <a:pt x="0" y="21032"/>
                  <a:pt x="58" y="21187"/>
                </a:cubicBezTo>
                <a:cubicBezTo>
                  <a:pt x="130" y="21356"/>
                  <a:pt x="287" y="21489"/>
                  <a:pt x="487" y="21551"/>
                </a:cubicBezTo>
                <a:cubicBezTo>
                  <a:pt x="669" y="21600"/>
                  <a:pt x="842" y="21600"/>
                  <a:pt x="1180" y="21600"/>
                </a:cubicBezTo>
                <a:lnTo>
                  <a:pt x="20416" y="21600"/>
                </a:lnTo>
                <a:cubicBezTo>
                  <a:pt x="20759" y="21600"/>
                  <a:pt x="20931" y="21600"/>
                  <a:pt x="21113" y="21551"/>
                </a:cubicBezTo>
                <a:cubicBezTo>
                  <a:pt x="21313" y="21489"/>
                  <a:pt x="21470" y="21356"/>
                  <a:pt x="21542" y="21187"/>
                </a:cubicBezTo>
                <a:cubicBezTo>
                  <a:pt x="21600" y="21032"/>
                  <a:pt x="21600" y="20886"/>
                  <a:pt x="21600" y="20599"/>
                </a:cubicBezTo>
                <a:lnTo>
                  <a:pt x="21600" y="1005"/>
                </a:lnTo>
                <a:cubicBezTo>
                  <a:pt x="21600" y="714"/>
                  <a:pt x="21600" y="568"/>
                  <a:pt x="21542" y="413"/>
                </a:cubicBezTo>
                <a:cubicBezTo>
                  <a:pt x="21470" y="244"/>
                  <a:pt x="21313" y="111"/>
                  <a:pt x="21113" y="49"/>
                </a:cubicBezTo>
                <a:cubicBezTo>
                  <a:pt x="20931" y="0"/>
                  <a:pt x="20758" y="0"/>
                  <a:pt x="20420" y="0"/>
                </a:cubicBezTo>
                <a:lnTo>
                  <a:pt x="1184" y="0"/>
                </a:lnTo>
                <a:lnTo>
                  <a:pt x="11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34" name="Listen. Talk.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Listen. Talk.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sequences of Difficult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Consequences of Difficult Interactions</a:t>
            </a:r>
          </a:p>
        </p:txBody>
      </p:sp>
      <p:pic>
        <p:nvPicPr>
          <p:cNvPr id="146" name="matches.jpeg" descr="matches.jpe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9001" t="1927" r="18890" b="1927"/>
          <a:stretch>
            <a:fillRect/>
          </a:stretch>
        </p:blipFill>
        <p:spPr>
          <a:xfrm>
            <a:off x="4597400" y="2565400"/>
            <a:ext cx="3810001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7" name="singlechair-rs.jpeg" descr="singlechair-rs.jpeg"/>
          <p:cNvPicPr>
            <a:picLocks noChangeAspect="1"/>
          </p:cNvPicPr>
          <p:nvPr/>
        </p:nvPicPr>
        <p:blipFill>
          <a:blip r:embed="rId4">
            <a:extLst/>
          </a:blip>
          <a:srcRect l="11038" t="0" r="11038" b="0"/>
          <a:stretch>
            <a:fillRect/>
          </a:stretch>
        </p:blipFill>
        <p:spPr>
          <a:xfrm>
            <a:off x="8534400" y="2565400"/>
            <a:ext cx="3810000" cy="635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8" name="three.jpeg" descr="three.jpeg"/>
          <p:cNvPicPr>
            <a:picLocks noChangeAspect="1"/>
          </p:cNvPicPr>
          <p:nvPr/>
        </p:nvPicPr>
        <p:blipFill>
          <a:blip r:embed="rId5">
            <a:alphaModFix amt="20000"/>
            <a:extLst/>
          </a:blip>
          <a:srcRect l="9011" t="4457" r="9011" b="4457"/>
          <a:stretch>
            <a:fillRect/>
          </a:stretch>
        </p:blipFill>
        <p:spPr>
          <a:xfrm>
            <a:off x="660400" y="2565400"/>
            <a:ext cx="3810000" cy="635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0"/>
                  <a:pt x="682" y="49"/>
                </a:cubicBezTo>
                <a:cubicBezTo>
                  <a:pt x="402" y="110"/>
                  <a:pt x="183" y="241"/>
                  <a:pt x="81" y="409"/>
                </a:cubicBezTo>
                <a:cubicBezTo>
                  <a:pt x="0" y="562"/>
                  <a:pt x="0" y="707"/>
                  <a:pt x="0" y="991"/>
                </a:cubicBezTo>
                <a:lnTo>
                  <a:pt x="0" y="20605"/>
                </a:lnTo>
                <a:cubicBezTo>
                  <a:pt x="0" y="20893"/>
                  <a:pt x="0" y="21038"/>
                  <a:pt x="81" y="21191"/>
                </a:cubicBezTo>
                <a:cubicBezTo>
                  <a:pt x="183" y="21359"/>
                  <a:pt x="402" y="21490"/>
                  <a:pt x="682" y="21551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51"/>
                </a:cubicBezTo>
                <a:cubicBezTo>
                  <a:pt x="21198" y="21490"/>
                  <a:pt x="21417" y="21359"/>
                  <a:pt x="21519" y="21191"/>
                </a:cubicBezTo>
                <a:cubicBezTo>
                  <a:pt x="21600" y="21038"/>
                  <a:pt x="21600" y="20893"/>
                  <a:pt x="21600" y="20609"/>
                </a:cubicBezTo>
                <a:lnTo>
                  <a:pt x="21600" y="995"/>
                </a:lnTo>
                <a:cubicBezTo>
                  <a:pt x="21600" y="707"/>
                  <a:pt x="21600" y="562"/>
                  <a:pt x="21519" y="409"/>
                </a:cubicBezTo>
                <a:cubicBezTo>
                  <a:pt x="21417" y="241"/>
                  <a:pt x="21198" y="110"/>
                  <a:pt x="20918" y="49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9" name="worse clinical outcomes"/>
          <p:cNvSpPr txBox="1"/>
          <p:nvPr/>
        </p:nvSpPr>
        <p:spPr>
          <a:xfrm>
            <a:off x="8879217" y="3292606"/>
            <a:ext cx="3120366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b="0" sz="2200">
                <a:solidFill>
                  <a:srgbClr val="FFFFFF"/>
                </a:solidFill>
              </a:defRPr>
            </a:lvl1pPr>
          </a:lstStyle>
          <a:p>
            <a:pPr/>
            <a:r>
              <a:t>worse clinical outcomes</a:t>
            </a:r>
          </a:p>
        </p:txBody>
      </p:sp>
      <p:sp>
        <p:nvSpPr>
          <p:cNvPr id="150" name="low job satisfaction and burnout"/>
          <p:cNvSpPr txBox="1"/>
          <p:nvPr/>
        </p:nvSpPr>
        <p:spPr>
          <a:xfrm>
            <a:off x="4986985" y="8459230"/>
            <a:ext cx="3030830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5E5E5E"/>
                </a:solidFill>
              </a:defRPr>
            </a:lvl1pPr>
          </a:lstStyle>
          <a:p>
            <a:pPr/>
            <a:r>
              <a:t>low job satisfaction and burnout</a:t>
            </a:r>
          </a:p>
        </p:txBody>
      </p:sp>
      <p:sp>
        <p:nvSpPr>
          <p:cNvPr id="151" name="15% to 30% encounters…"/>
          <p:cNvSpPr txBox="1"/>
          <p:nvPr/>
        </p:nvSpPr>
        <p:spPr>
          <a:xfrm>
            <a:off x="1395933" y="8257844"/>
            <a:ext cx="2338934" cy="55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600">
                <a:solidFill>
                  <a:srgbClr val="5E5E5E"/>
                </a:solidFill>
              </a:defRPr>
            </a:pPr>
            <a:r>
              <a:t>15% to 30% encounters</a:t>
            </a:r>
          </a:p>
          <a:p>
            <a:pPr>
              <a:defRPr b="0" sz="1600">
                <a:solidFill>
                  <a:srgbClr val="5E5E5E"/>
                </a:solidFill>
              </a:defRPr>
            </a:pPr>
            <a:r>
              <a:t>deemed difficult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tart to Address Core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Start to Address Core Problems</a:t>
            </a:r>
          </a:p>
        </p:txBody>
      </p:sp>
      <p:pic>
        <p:nvPicPr>
          <p:cNvPr id="537" name="hurdle-rs.jpeg" descr="hurdle-rs.jpeg"/>
          <p:cNvPicPr>
            <a:picLocks noChangeAspect="1"/>
          </p:cNvPicPr>
          <p:nvPr/>
        </p:nvPicPr>
        <p:blipFill>
          <a:blip r:embed="rId2">
            <a:extLst/>
          </a:blip>
          <a:srcRect l="0" t="29688" r="0" b="0"/>
          <a:stretch>
            <a:fillRect/>
          </a:stretch>
        </p:blipFill>
        <p:spPr>
          <a:xfrm>
            <a:off x="5391150" y="4241799"/>
            <a:ext cx="2222500" cy="2198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036" y="0"/>
                  <a:pt x="5272" y="1066"/>
                  <a:pt x="3163" y="3198"/>
                </a:cubicBezTo>
                <a:cubicBezTo>
                  <a:pt x="1054" y="5330"/>
                  <a:pt x="0" y="8125"/>
                  <a:pt x="0" y="10919"/>
                </a:cubicBezTo>
                <a:cubicBezTo>
                  <a:pt x="0" y="13713"/>
                  <a:pt x="1054" y="16508"/>
                  <a:pt x="3163" y="18640"/>
                </a:cubicBezTo>
                <a:cubicBezTo>
                  <a:pt x="4703" y="20198"/>
                  <a:pt x="6594" y="21180"/>
                  <a:pt x="8578" y="21600"/>
                </a:cubicBezTo>
                <a:lnTo>
                  <a:pt x="13022" y="21600"/>
                </a:lnTo>
                <a:cubicBezTo>
                  <a:pt x="15006" y="21180"/>
                  <a:pt x="16897" y="20198"/>
                  <a:pt x="18437" y="18640"/>
                </a:cubicBezTo>
                <a:cubicBezTo>
                  <a:pt x="20546" y="16508"/>
                  <a:pt x="21600" y="13713"/>
                  <a:pt x="21600" y="10919"/>
                </a:cubicBezTo>
                <a:cubicBezTo>
                  <a:pt x="21600" y="8125"/>
                  <a:pt x="20546" y="5330"/>
                  <a:pt x="18437" y="3198"/>
                </a:cubicBezTo>
                <a:cubicBezTo>
                  <a:pt x="16328" y="1066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8" name="emotion-rs.jpeg" descr="emotion-rs.jpeg"/>
          <p:cNvPicPr>
            <a:picLocks noChangeAspect="1"/>
          </p:cNvPicPr>
          <p:nvPr/>
        </p:nvPicPr>
        <p:blipFill>
          <a:blip r:embed="rId3">
            <a:extLst/>
          </a:blip>
          <a:srcRect l="7522" t="0" r="25808" b="0"/>
          <a:stretch>
            <a:fillRect/>
          </a:stretch>
        </p:blipFill>
        <p:spPr>
          <a:xfrm>
            <a:off x="7648989" y="5107223"/>
            <a:ext cx="2222581" cy="222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9" name="referees-rs.jpeg" descr="referees-rs.jpeg"/>
          <p:cNvPicPr>
            <a:picLocks noChangeAspect="1"/>
          </p:cNvPicPr>
          <p:nvPr/>
        </p:nvPicPr>
        <p:blipFill>
          <a:blip r:embed="rId4">
            <a:extLst/>
          </a:blip>
          <a:srcRect l="16665" t="0" r="16665" b="0"/>
          <a:stretch>
            <a:fillRect/>
          </a:stretch>
        </p:blipFill>
        <p:spPr>
          <a:xfrm>
            <a:off x="9906866" y="4241800"/>
            <a:ext cx="2222582" cy="2222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0" name="idea300.jpeg" descr="idea300.jpeg"/>
          <p:cNvPicPr>
            <a:picLocks noChangeAspect="1"/>
          </p:cNvPicPr>
          <p:nvPr/>
        </p:nvPicPr>
        <p:blipFill>
          <a:blip r:embed="rId5">
            <a:extLst/>
          </a:blip>
          <a:srcRect l="0" t="3605" r="0" b="29726"/>
          <a:stretch>
            <a:fillRect/>
          </a:stretch>
        </p:blipFill>
        <p:spPr>
          <a:xfrm>
            <a:off x="875392" y="4241799"/>
            <a:ext cx="2222501" cy="2222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fill="norm" stroke="1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6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6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1" name="function300.jpeg" descr="function300.jpeg"/>
          <p:cNvPicPr>
            <a:picLocks noChangeAspect="1"/>
          </p:cNvPicPr>
          <p:nvPr/>
        </p:nvPicPr>
        <p:blipFill>
          <a:blip r:embed="rId6">
            <a:extLst/>
          </a:blip>
          <a:srcRect l="16665" t="0" r="16665" b="0"/>
          <a:stretch>
            <a:fillRect/>
          </a:stretch>
        </p:blipFill>
        <p:spPr>
          <a:xfrm>
            <a:off x="3125472" y="3458028"/>
            <a:ext cx="2222581" cy="222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42" name="ask for ideas…"/>
          <p:cNvSpPr txBox="1"/>
          <p:nvPr/>
        </p:nvSpPr>
        <p:spPr>
          <a:xfrm>
            <a:off x="1079114" y="6770485"/>
            <a:ext cx="1799540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ask for ideas</a:t>
            </a:r>
          </a:p>
          <a:p>
            <a:pPr>
              <a:defRPr b="0"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and suggestions</a:t>
            </a:r>
          </a:p>
        </p:txBody>
      </p:sp>
      <p:sp>
        <p:nvSpPr>
          <p:cNvPr id="543" name="goals that…"/>
          <p:cNvSpPr txBox="1"/>
          <p:nvPr/>
        </p:nvSpPr>
        <p:spPr>
          <a:xfrm>
            <a:off x="3292530" y="5884726"/>
            <a:ext cx="188846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goals that</a:t>
            </a:r>
          </a:p>
          <a:p>
            <a:pPr>
              <a:defRPr b="0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focus on function</a:t>
            </a:r>
          </a:p>
        </p:txBody>
      </p:sp>
      <p:sp>
        <p:nvSpPr>
          <p:cNvPr id="544" name="short- and…"/>
          <p:cNvSpPr txBox="1"/>
          <p:nvPr/>
        </p:nvSpPr>
        <p:spPr>
          <a:xfrm>
            <a:off x="5640806" y="6770485"/>
            <a:ext cx="1723188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rgbClr val="D6D5D5"/>
                </a:solidFill>
              </a:defRPr>
            </a:pPr>
            <a:r>
              <a:t>short- and</a:t>
            </a:r>
          </a:p>
          <a:p>
            <a:pPr>
              <a:defRPr b="0" sz="1800">
                <a:solidFill>
                  <a:srgbClr val="D6D5D5"/>
                </a:solidFill>
              </a:defRPr>
            </a:pPr>
            <a:r>
              <a:t>long-term goals</a:t>
            </a:r>
          </a:p>
        </p:txBody>
      </p:sp>
      <p:sp>
        <p:nvSpPr>
          <p:cNvPr id="545" name="address…"/>
          <p:cNvSpPr txBox="1"/>
          <p:nvPr/>
        </p:nvSpPr>
        <p:spPr>
          <a:xfrm>
            <a:off x="7530067" y="7503845"/>
            <a:ext cx="2460423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chemeClr val="accent1">
                    <a:lumOff val="-13575"/>
                  </a:schemeClr>
                </a:solidFill>
              </a:defRPr>
            </a:pPr>
            <a:r>
              <a:t>address</a:t>
            </a:r>
          </a:p>
          <a:p>
            <a:pPr>
              <a:defRPr b="0" sz="1800">
                <a:solidFill>
                  <a:schemeClr val="accent1">
                    <a:lumOff val="-13575"/>
                  </a:schemeClr>
                </a:solidFill>
              </a:defRPr>
            </a:pPr>
            <a:r>
              <a:t>emotional components</a:t>
            </a:r>
          </a:p>
        </p:txBody>
      </p:sp>
      <p:sp>
        <p:nvSpPr>
          <p:cNvPr id="546" name="create structure…"/>
          <p:cNvSpPr txBox="1"/>
          <p:nvPr/>
        </p:nvSpPr>
        <p:spPr>
          <a:xfrm>
            <a:off x="10082382" y="6574543"/>
            <a:ext cx="1871550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>
                <a:solidFill>
                  <a:schemeClr val="accent6">
                    <a:satOff val="-15808"/>
                    <a:lumOff val="-17557"/>
                  </a:schemeClr>
                </a:solidFill>
              </a:defRPr>
            </a:pPr>
            <a:r>
              <a:t>create structure</a:t>
            </a:r>
          </a:p>
          <a:p>
            <a:pPr>
              <a:defRPr b="0" sz="1800">
                <a:solidFill>
                  <a:schemeClr val="accent6">
                    <a:satOff val="-15808"/>
                    <a:lumOff val="-17557"/>
                  </a:schemeClr>
                </a:solidFill>
              </a:defRPr>
            </a:pPr>
            <a:r>
              <a:t>and predictability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entle Remin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Gentle Reminders</a:t>
            </a:r>
          </a:p>
        </p:txBody>
      </p:sp>
      <p:pic>
        <p:nvPicPr>
          <p:cNvPr id="549" name="museum-rs.jpeg" descr="museum-rs.jpeg"/>
          <p:cNvPicPr>
            <a:picLocks noChangeAspect="1"/>
          </p:cNvPicPr>
          <p:nvPr/>
        </p:nvPicPr>
        <p:blipFill>
          <a:blip r:embed="rId3">
            <a:extLst/>
          </a:blip>
          <a:srcRect l="5590" t="31435" r="5590" b="10408"/>
          <a:stretch>
            <a:fillRect/>
          </a:stretch>
        </p:blipFill>
        <p:spPr>
          <a:xfrm>
            <a:off x="2312307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50" name="labels-rs.jpeg" descr="labels-rs.jpeg"/>
          <p:cNvPicPr>
            <a:picLocks noChangeAspect="1"/>
          </p:cNvPicPr>
          <p:nvPr/>
        </p:nvPicPr>
        <p:blipFill>
          <a:blip r:embed="rId4">
            <a:extLst/>
          </a:blip>
          <a:srcRect l="13680" t="0" r="13680" b="0"/>
          <a:stretch>
            <a:fillRect/>
          </a:stretch>
        </p:blipFill>
        <p:spPr>
          <a:xfrm>
            <a:off x="2312307" y="5936342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51" name="goldstars-rs.jpeg" descr="goldstars-rs.jpeg"/>
          <p:cNvPicPr>
            <a:picLocks noChangeAspect="1"/>
          </p:cNvPicPr>
          <p:nvPr/>
        </p:nvPicPr>
        <p:blipFill>
          <a:blip r:embed="rId5">
            <a:extLst/>
          </a:blip>
          <a:srcRect l="34967" t="2145" r="4557" b="14601"/>
          <a:stretch>
            <a:fillRect/>
          </a:stretch>
        </p:blipFill>
        <p:spPr>
          <a:xfrm>
            <a:off x="6597650" y="2129971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8" y="0"/>
                </a:ln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52" name="lightbulbs-rs.jpeg" descr="lightbulbs-rs.jpeg"/>
          <p:cNvPicPr>
            <a:picLocks noChangeAspect="1"/>
          </p:cNvPicPr>
          <p:nvPr/>
        </p:nvPicPr>
        <p:blipFill>
          <a:blip r:embed="rId6">
            <a:extLst/>
          </a:blip>
          <a:srcRect l="17001" t="0" r="10359" b="0"/>
          <a:stretch>
            <a:fillRect/>
          </a:stretch>
        </p:blipFill>
        <p:spPr>
          <a:xfrm>
            <a:off x="6597649" y="5936343"/>
            <a:ext cx="3810001" cy="3492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2" y="0"/>
                </a:moveTo>
                <a:cubicBezTo>
                  <a:pt x="1176" y="0"/>
                  <a:pt x="936" y="1"/>
                  <a:pt x="682" y="88"/>
                </a:cubicBezTo>
                <a:cubicBezTo>
                  <a:pt x="402" y="199"/>
                  <a:pt x="183" y="439"/>
                  <a:pt x="81" y="744"/>
                </a:cubicBezTo>
                <a:cubicBezTo>
                  <a:pt x="0" y="1022"/>
                  <a:pt x="0" y="1285"/>
                  <a:pt x="0" y="1802"/>
                </a:cubicBezTo>
                <a:lnTo>
                  <a:pt x="0" y="19791"/>
                </a:lnTo>
                <a:cubicBezTo>
                  <a:pt x="0" y="20315"/>
                  <a:pt x="0" y="20578"/>
                  <a:pt x="81" y="20856"/>
                </a:cubicBezTo>
                <a:cubicBezTo>
                  <a:pt x="183" y="21161"/>
                  <a:pt x="402" y="21401"/>
                  <a:pt x="682" y="21512"/>
                </a:cubicBezTo>
                <a:cubicBezTo>
                  <a:pt x="937" y="21600"/>
                  <a:pt x="1178" y="21600"/>
                  <a:pt x="1652" y="21600"/>
                </a:cubicBezTo>
                <a:lnTo>
                  <a:pt x="19942" y="21600"/>
                </a:lnTo>
                <a:cubicBezTo>
                  <a:pt x="20422" y="21600"/>
                  <a:pt x="20663" y="21600"/>
                  <a:pt x="20918" y="21512"/>
                </a:cubicBezTo>
                <a:cubicBezTo>
                  <a:pt x="21198" y="21401"/>
                  <a:pt x="21417" y="21161"/>
                  <a:pt x="21519" y="20856"/>
                </a:cubicBezTo>
                <a:cubicBezTo>
                  <a:pt x="21600" y="20578"/>
                  <a:pt x="21600" y="20315"/>
                  <a:pt x="21600" y="19798"/>
                </a:cubicBezTo>
                <a:lnTo>
                  <a:pt x="21600" y="1809"/>
                </a:lnTo>
                <a:cubicBezTo>
                  <a:pt x="21600" y="1285"/>
                  <a:pt x="21600" y="1022"/>
                  <a:pt x="21519" y="744"/>
                </a:cubicBezTo>
                <a:cubicBezTo>
                  <a:pt x="21417" y="439"/>
                  <a:pt x="21198" y="199"/>
                  <a:pt x="20918" y="88"/>
                </a:cubicBezTo>
                <a:cubicBezTo>
                  <a:pt x="20663" y="0"/>
                  <a:pt x="20422" y="0"/>
                  <a:pt x="19948" y="0"/>
                </a:cubicBezTo>
                <a:lnTo>
                  <a:pt x="16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53" name="team"/>
          <p:cNvSpPr txBox="1"/>
          <p:nvPr/>
        </p:nvSpPr>
        <p:spPr>
          <a:xfrm>
            <a:off x="3875423" y="5134355"/>
            <a:ext cx="683769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D6D5D5"/>
                </a:solidFill>
              </a:defRPr>
            </a:lvl1pPr>
          </a:lstStyle>
          <a:p>
            <a:pPr/>
            <a:r>
              <a:t>team</a:t>
            </a:r>
          </a:p>
        </p:txBody>
      </p:sp>
      <p:sp>
        <p:nvSpPr>
          <p:cNvPr id="554" name="strengths"/>
          <p:cNvSpPr txBox="1"/>
          <p:nvPr/>
        </p:nvSpPr>
        <p:spPr>
          <a:xfrm>
            <a:off x="7916163" y="5134355"/>
            <a:ext cx="1172973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5E5E5E"/>
                </a:solidFill>
              </a:defRPr>
            </a:lvl1pPr>
          </a:lstStyle>
          <a:p>
            <a:pPr/>
            <a:r>
              <a:t>strengths</a:t>
            </a:r>
          </a:p>
        </p:txBody>
      </p:sp>
      <p:sp>
        <p:nvSpPr>
          <p:cNvPr id="555" name="labels"/>
          <p:cNvSpPr txBox="1"/>
          <p:nvPr/>
        </p:nvSpPr>
        <p:spPr>
          <a:xfrm>
            <a:off x="3828560" y="8922584"/>
            <a:ext cx="77749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D6D5D5"/>
                </a:solidFill>
              </a:defRPr>
            </a:lvl1pPr>
          </a:lstStyle>
          <a:p>
            <a:pPr/>
            <a:r>
              <a:t>labels</a:t>
            </a:r>
          </a:p>
        </p:txBody>
      </p:sp>
      <p:sp>
        <p:nvSpPr>
          <p:cNvPr id="556" name="learn"/>
          <p:cNvSpPr txBox="1"/>
          <p:nvPr/>
        </p:nvSpPr>
        <p:spPr>
          <a:xfrm>
            <a:off x="8165718" y="8922584"/>
            <a:ext cx="67386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>
                <a:solidFill>
                  <a:srgbClr val="D6D5D5"/>
                </a:solidFill>
              </a:defRPr>
            </a:lvl1pPr>
          </a:lstStyle>
          <a:p>
            <a:pPr/>
            <a:r>
              <a:t>learn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Work on Systemic Fa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>
                <a:solidFill>
                  <a:schemeClr val="accent1">
                    <a:lumOff val="16847"/>
                  </a:schemeClr>
                </a:solidFill>
              </a:defRPr>
            </a:lvl1pPr>
          </a:lstStyle>
          <a:p>
            <a:pPr/>
            <a:r>
              <a:t>Work on Systemic Factors</a:t>
            </a:r>
          </a:p>
        </p:txBody>
      </p:sp>
      <p:pic>
        <p:nvPicPr>
          <p:cNvPr id="561" name="SystemFactorsReview.002-rs.jpeg" descr="SystemFactorsReview.002-rs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232400" y="3144157"/>
            <a:ext cx="2540000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62" name="SystemFactorsReview.003-rs.jpeg" descr="SystemFactorsReview.003-rs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8059056" y="3144157"/>
            <a:ext cx="2540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63" name="SystemFactorsReview.001-rs.jpeg" descr="SystemFactorsReview.001-rs.jpeg"/>
          <p:cNvPicPr>
            <a:picLocks noChangeAspect="1"/>
          </p:cNvPicPr>
          <p:nvPr/>
        </p:nvPicPr>
        <p:blipFill>
          <a:blip r:embed="rId4">
            <a:extLst/>
          </a:blip>
          <a:srcRect l="1226" t="1226" r="1226" b="1226"/>
          <a:stretch>
            <a:fillRect/>
          </a:stretch>
        </p:blipFill>
        <p:spPr>
          <a:xfrm>
            <a:off x="2405742" y="3144157"/>
            <a:ext cx="2540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87" y="0"/>
                </a:ln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64" name="SystemFactorsReview.005-rs.jpeg" descr="SystemFactorsReview.005-rs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3683000" y="5780314"/>
            <a:ext cx="2540000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65" name="SystemFactorsReview.006-rs.jpeg" descr="SystemFactorsReview.006-rs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6447971" y="5780314"/>
            <a:ext cx="2540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66" name="SystemFactorsReview.007-rs.jpeg" descr="SystemFactorsReview.007-rs.jpeg"/>
          <p:cNvPicPr>
            <a:picLocks noChangeAspect="1"/>
          </p:cNvPicPr>
          <p:nvPr/>
        </p:nvPicPr>
        <p:blipFill>
          <a:blip r:embed="rId7">
            <a:extLst/>
          </a:blip>
          <a:srcRect l="0" t="0" r="0" b="0"/>
          <a:stretch>
            <a:fillRect/>
          </a:stretch>
        </p:blipFill>
        <p:spPr>
          <a:xfrm>
            <a:off x="9212943" y="5780314"/>
            <a:ext cx="2540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67" name="SystemFactorsReview.004-rs.jpeg" descr="SystemFactorsReview.004-rs.jpeg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918028" y="5780314"/>
            <a:ext cx="2540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7" y="0"/>
                </a:moveTo>
                <a:cubicBezTo>
                  <a:pt x="1765" y="0"/>
                  <a:pt x="1403" y="1"/>
                  <a:pt x="1023" y="162"/>
                </a:cubicBezTo>
                <a:cubicBezTo>
                  <a:pt x="604" y="365"/>
                  <a:pt x="274" y="805"/>
                  <a:pt x="122" y="1364"/>
                </a:cubicBezTo>
                <a:cubicBezTo>
                  <a:pt x="0" y="1874"/>
                  <a:pt x="0" y="2356"/>
                  <a:pt x="0" y="3303"/>
                </a:cubicBezTo>
                <a:lnTo>
                  <a:pt x="0" y="18284"/>
                </a:lnTo>
                <a:cubicBezTo>
                  <a:pt x="0" y="19245"/>
                  <a:pt x="0" y="19726"/>
                  <a:pt x="122" y="20236"/>
                </a:cubicBezTo>
                <a:cubicBezTo>
                  <a:pt x="274" y="20795"/>
                  <a:pt x="604" y="21235"/>
                  <a:pt x="1023" y="21438"/>
                </a:cubicBezTo>
                <a:cubicBezTo>
                  <a:pt x="1406" y="21600"/>
                  <a:pt x="1767" y="21600"/>
                  <a:pt x="2477" y="21600"/>
                </a:cubicBezTo>
                <a:lnTo>
                  <a:pt x="19113" y="21600"/>
                </a:lnTo>
                <a:cubicBezTo>
                  <a:pt x="19834" y="21600"/>
                  <a:pt x="20194" y="21600"/>
                  <a:pt x="20577" y="21438"/>
                </a:cubicBezTo>
                <a:cubicBezTo>
                  <a:pt x="20996" y="21235"/>
                  <a:pt x="21326" y="20795"/>
                  <a:pt x="21478" y="20236"/>
                </a:cubicBezTo>
                <a:cubicBezTo>
                  <a:pt x="21600" y="19726"/>
                  <a:pt x="21600" y="19244"/>
                  <a:pt x="21600" y="18297"/>
                </a:cubicBezTo>
                <a:lnTo>
                  <a:pt x="21600" y="3316"/>
                </a:lnTo>
                <a:cubicBezTo>
                  <a:pt x="21600" y="2355"/>
                  <a:pt x="21600" y="1874"/>
                  <a:pt x="21478" y="1364"/>
                </a:cubicBezTo>
                <a:cubicBezTo>
                  <a:pt x="21326" y="805"/>
                  <a:pt x="20996" y="365"/>
                  <a:pt x="20577" y="162"/>
                </a:cubicBezTo>
                <a:cubicBezTo>
                  <a:pt x="20194" y="0"/>
                  <a:pt x="19833" y="0"/>
                  <a:pt x="19123" y="0"/>
                </a:cubicBezTo>
                <a:lnTo>
                  <a:pt x="247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questions-rs.jpeg" descr="questions-r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3400"/>
            <a:ext cx="13004801" cy="868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Maria Yang, MD…"/>
          <p:cNvSpPr txBox="1"/>
          <p:nvPr/>
        </p:nvSpPr>
        <p:spPr>
          <a:xfrm>
            <a:off x="9625257" y="7975331"/>
            <a:ext cx="3282392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/>
            </a:pPr>
            <a:r>
              <a:t>Maria Yang, MD</a:t>
            </a:r>
          </a:p>
          <a:p>
            <a:pPr algn="l">
              <a:defRPr b="0"/>
            </a:pPr>
            <a:r>
              <a:rPr u="sng">
                <a:hlinkClick r:id="rId3" invalidUrl="" action="" tgtFrame="" tooltip="" history="1" highlightClick="0" endSnd="0"/>
              </a:rPr>
              <a:t>mariayang.org</a:t>
            </a:r>
          </a:p>
          <a:p>
            <a:pPr algn="l">
              <a:defRPr b="0"/>
            </a:pPr>
            <a:r>
              <a:t>Twitter: @mariayangmd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Re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sp>
        <p:nvSpPr>
          <p:cNvPr id="573" name="Cannarella Lorenzetti R, Jacques CHM, Donovan C, Cottrell S, Buck J. Managing difficult encounters: understanding physician, patient, and situational factors. Am Fam Physician. 2013;87(6):419-425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Cannarella Lorenzetti R, Jacques CHM, Donovan C, Cottrell S, Buck J. Managing difficult encounters: understanding physician, patient, and situational factors. Am Fam Physician. 2013;87(6):419-425.</a:t>
            </a:r>
          </a:p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Cohen-Cole SA. The "difficult" medical patient. In: Clinical Methods: The History, Physical, and Laboratory, Walker HK, Hall DW, Hurst HW (Eds), Butterworth Publishers, 1990.</a:t>
            </a:r>
          </a:p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Halpern Jodi. Empathy and patient-physician conflicts. Journal of General Internal Medicine. 2007;22:696-700.</a:t>
            </a:r>
          </a:p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Jackson J. L., Kroenke K.. Difficult patient encounters in the ambulatory clinic: clinical predictors and outcomes. Archives of Internal Medicine. 1999;159:1069-1075.</a:t>
            </a:r>
          </a:p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Krebs Erin E., Garrett Joanne M., Konrad Thomas R.. The difficult doctor? Characteristics of physicians who report frustration with patients: an analysis of survey data. BMC Health Services Research. 2006;6:128+.</a:t>
            </a:r>
          </a:p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White M. Difficult clinician-patient relationships. Journal of Clinical Outcomes Management. 1998;5(5):32-6</a:t>
            </a:r>
          </a:p>
          <a:p>
            <a:pPr marL="0" indent="0" defTabSz="344677">
              <a:spcBef>
                <a:spcPts val="2400"/>
              </a:spcBef>
              <a:buSzTx/>
              <a:buNone/>
              <a:defRPr sz="1887">
                <a:solidFill>
                  <a:srgbClr val="D6D5D5"/>
                </a:solidFill>
              </a:defRPr>
            </a:pPr>
            <a:r>
              <a:t>All images from </a:t>
            </a:r>
            <a:r>
              <a:rPr u="sng">
                <a:hlinkClick r:id="rId2" invalidUrl="" action="" tgtFrame="" tooltip="" history="1" highlightClick="0" endSnd="0"/>
              </a:rPr>
              <a:t>pexels.com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 factors contribut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What factors contribute </a:t>
            </a:r>
          </a:p>
          <a:p>
            <a:pPr>
              <a:defRPr sz="5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to difficult interactions?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factors contribute to difficult interac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What factors contribute to difficult interactions?</a:t>
            </a:r>
          </a:p>
        </p:txBody>
      </p:sp>
      <p:sp>
        <p:nvSpPr>
          <p:cNvPr id="158" name="Patients/clien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499" indent="-444499">
              <a:defRPr sz="4000">
                <a:solidFill>
                  <a:srgbClr val="D6D5D5"/>
                </a:solidFill>
              </a:defRPr>
            </a:pPr>
            <a:r>
              <a:t>Patients/clients</a:t>
            </a:r>
          </a:p>
          <a:p>
            <a:pPr marL="444499" indent="-444499">
              <a:defRPr sz="4000">
                <a:solidFill>
                  <a:srgbClr val="D6D5D5"/>
                </a:solidFill>
              </a:defRPr>
            </a:pPr>
            <a:r>
              <a:t>Physicians and health care staff</a:t>
            </a:r>
          </a:p>
          <a:p>
            <a:pPr marL="444499" indent="-444499">
              <a:defRPr sz="4000">
                <a:solidFill>
                  <a:srgbClr val="D6D5D5"/>
                </a:solidFill>
              </a:defRPr>
            </a:pPr>
            <a:r>
              <a:t>Situations/systems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